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1" r:id="rId45"/>
    <p:sldId id="256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err="1" smtClean="0"/>
              <a:t>Lekowrażliwość</a:t>
            </a:r>
            <a:r>
              <a:rPr lang="pl-PL" baseline="0" dirty="0" smtClean="0"/>
              <a:t> pałeczek </a:t>
            </a:r>
            <a:r>
              <a:rPr lang="pl-PL" i="1" baseline="0" dirty="0" err="1" smtClean="0"/>
              <a:t>Enterobacteriacae</a:t>
            </a:r>
            <a:r>
              <a:rPr lang="pl-PL" baseline="0" dirty="0" smtClean="0"/>
              <a:t> izolowanych z moczu</a:t>
            </a:r>
            <a:endParaRPr lang="pl-P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Enterobacteriacae (42 izolaty ESBL -)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Arkusz1!$A$2:$A$13</c:f>
              <c:strCache>
                <c:ptCount val="10"/>
                <c:pt idx="0">
                  <c:v>Gentamycyna</c:v>
                </c:pt>
                <c:pt idx="1">
                  <c:v>Amoksycylina z kw. klawulanowym</c:v>
                </c:pt>
                <c:pt idx="2">
                  <c:v>Cefuroksym</c:v>
                </c:pt>
                <c:pt idx="3">
                  <c:v>Ceftazydym</c:v>
                </c:pt>
                <c:pt idx="4">
                  <c:v>Piperazylina z tazobakt.</c:v>
                </c:pt>
                <c:pt idx="5">
                  <c:v>Imipenem</c:v>
                </c:pt>
                <c:pt idx="6">
                  <c:v>Meropenem</c:v>
                </c:pt>
                <c:pt idx="7">
                  <c:v>Ciprofloksacyna</c:v>
                </c:pt>
                <c:pt idx="8">
                  <c:v>Fosfomycyna</c:v>
                </c:pt>
                <c:pt idx="9">
                  <c:v>Sulfametaksazol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80</c:v>
                </c:pt>
                <c:pt idx="1">
                  <c:v>45</c:v>
                </c:pt>
                <c:pt idx="2">
                  <c:v>90</c:v>
                </c:pt>
                <c:pt idx="3">
                  <c:v>100</c:v>
                </c:pt>
                <c:pt idx="4">
                  <c:v>90</c:v>
                </c:pt>
                <c:pt idx="5">
                  <c:v>100</c:v>
                </c:pt>
                <c:pt idx="6">
                  <c:v>100</c:v>
                </c:pt>
                <c:pt idx="7">
                  <c:v>40</c:v>
                </c:pt>
                <c:pt idx="8">
                  <c:v>100</c:v>
                </c:pt>
                <c:pt idx="9">
                  <c:v>50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Enterobacteriacae (69 izolatów, w tym 27 ESBL +)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Arkusz1!$A$2:$A$13</c:f>
              <c:strCache>
                <c:ptCount val="10"/>
                <c:pt idx="0">
                  <c:v>Gentamycyna</c:v>
                </c:pt>
                <c:pt idx="1">
                  <c:v>Amoksycylina z kw. klawulanowym</c:v>
                </c:pt>
                <c:pt idx="2">
                  <c:v>Cefuroksym</c:v>
                </c:pt>
                <c:pt idx="3">
                  <c:v>Ceftazydym</c:v>
                </c:pt>
                <c:pt idx="4">
                  <c:v>Piperazylina z tazobakt.</c:v>
                </c:pt>
                <c:pt idx="5">
                  <c:v>Imipenem</c:v>
                </c:pt>
                <c:pt idx="6">
                  <c:v>Meropenem</c:v>
                </c:pt>
                <c:pt idx="7">
                  <c:v>Ciprofloksacyna</c:v>
                </c:pt>
                <c:pt idx="8">
                  <c:v>Fosfomycyna</c:v>
                </c:pt>
                <c:pt idx="9">
                  <c:v>Sulfametaksazol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65</c:v>
                </c:pt>
                <c:pt idx="1">
                  <c:v>30</c:v>
                </c:pt>
                <c:pt idx="2">
                  <c:v>55</c:v>
                </c:pt>
                <c:pt idx="3">
                  <c:v>60</c:v>
                </c:pt>
                <c:pt idx="4">
                  <c:v>60</c:v>
                </c:pt>
                <c:pt idx="5">
                  <c:v>98</c:v>
                </c:pt>
                <c:pt idx="6">
                  <c:v>100</c:v>
                </c:pt>
                <c:pt idx="7">
                  <c:v>30</c:v>
                </c:pt>
                <c:pt idx="8">
                  <c:v>95</c:v>
                </c:pt>
                <c:pt idx="9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7209760"/>
        <c:axId val="217211328"/>
      </c:barChart>
      <c:catAx>
        <c:axId val="21720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7211328"/>
        <c:crosses val="autoZero"/>
        <c:auto val="1"/>
        <c:lblAlgn val="ctr"/>
        <c:lblOffset val="100"/>
        <c:noMultiLvlLbl val="0"/>
      </c:catAx>
      <c:valAx>
        <c:axId val="21721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7209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indeks.mp.pl/subst.php?id=196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LECZENIE WYBRANYCH ZAKAŻEŃ</a:t>
            </a:r>
            <a:br>
              <a:rPr lang="pl-PL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dirty="0">
                <a:solidFill>
                  <a:schemeClr val="tx1"/>
                </a:solidFill>
              </a:rPr>
              <a:t>Lek. Karolina </a:t>
            </a:r>
            <a:r>
              <a:rPr lang="pl-PL" dirty="0" err="1">
                <a:solidFill>
                  <a:schemeClr val="tx1"/>
                </a:solidFill>
              </a:rPr>
              <a:t>Balawajder</a:t>
            </a:r>
            <a:endParaRPr lang="pl-PL" dirty="0">
              <a:solidFill>
                <a:schemeClr val="tx1"/>
              </a:solidFill>
            </a:endParaRPr>
          </a:p>
          <a:p>
            <a:endParaRPr lang="pl-PL" sz="1400" dirty="0" smtClean="0">
              <a:solidFill>
                <a:schemeClr val="tx1"/>
              </a:solidFill>
            </a:endParaRPr>
          </a:p>
          <a:p>
            <a:r>
              <a:rPr lang="pl-PL" sz="1400" smtClean="0">
                <a:solidFill>
                  <a:schemeClr val="tx1"/>
                </a:solidFill>
              </a:rPr>
              <a:t>30 </a:t>
            </a:r>
            <a:r>
              <a:rPr lang="pl-PL" sz="1400" smtClean="0">
                <a:solidFill>
                  <a:schemeClr val="tx1"/>
                </a:solidFill>
              </a:rPr>
              <a:t>października 2018</a:t>
            </a:r>
            <a:endParaRPr lang="pl-PL" sz="1400" dirty="0">
              <a:solidFill>
                <a:schemeClr val="tx1"/>
              </a:solidFill>
            </a:endParaRPr>
          </a:p>
          <a:p>
            <a:r>
              <a:rPr lang="pl-PL" sz="1400" dirty="0" smtClean="0">
                <a:solidFill>
                  <a:schemeClr val="tx1"/>
                </a:solidFill>
              </a:rPr>
              <a:t>Szpital im. Dr Romana Grzeszczaka w </a:t>
            </a:r>
            <a:r>
              <a:rPr lang="pl-PL" sz="1400" dirty="0" err="1" smtClean="0">
                <a:solidFill>
                  <a:schemeClr val="tx1"/>
                </a:solidFill>
              </a:rPr>
              <a:t>słupcy</a:t>
            </a:r>
            <a:endParaRPr lang="pl-PL" sz="1400" dirty="0" smtClean="0">
              <a:solidFill>
                <a:schemeClr val="tx1"/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692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745" y="1357803"/>
            <a:ext cx="4324350" cy="4229100"/>
          </a:xfrm>
        </p:spPr>
      </p:pic>
    </p:spTree>
    <p:extLst>
      <p:ext uri="{BB962C8B-B14F-4D97-AF65-F5344CB8AC3E}">
        <p14:creationId xmlns:p14="http://schemas.microsoft.com/office/powerpoint/2010/main" val="4345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ZAKAŻEŃ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/>
              <a:t>Błędy w dawkowaniu – nieodpowiednie stężenie antybiotyku w miejscu zakażenia i eliminacja źródła</a:t>
            </a:r>
          </a:p>
          <a:p>
            <a:r>
              <a:rPr lang="pl-PL" dirty="0"/>
              <a:t>zbyt mała dawka </a:t>
            </a:r>
            <a:r>
              <a:rPr lang="pl-PL" dirty="0" smtClean="0"/>
              <a:t>antybiotyku – selekcja szczepów opornych</a:t>
            </a:r>
          </a:p>
          <a:p>
            <a:r>
              <a:rPr lang="pl-PL" dirty="0"/>
              <a:t>s</a:t>
            </a:r>
            <a:r>
              <a:rPr lang="pl-PL" dirty="0" smtClean="0"/>
              <a:t>kracanie czasu trwania terapii – brak </a:t>
            </a:r>
            <a:r>
              <a:rPr lang="pl-PL" dirty="0" err="1" smtClean="0"/>
              <a:t>eradykacji</a:t>
            </a:r>
            <a:endParaRPr lang="pl-PL" dirty="0" smtClean="0"/>
          </a:p>
          <a:p>
            <a:r>
              <a:rPr lang="pl-PL" dirty="0"/>
              <a:t>w</a:t>
            </a:r>
            <a:r>
              <a:rPr lang="pl-PL" dirty="0" smtClean="0"/>
              <a:t>ydłużenie czasu antybiotykoterapii – powikłania, objawy niepożądane</a:t>
            </a:r>
          </a:p>
          <a:p>
            <a:r>
              <a:rPr lang="pl-PL" dirty="0"/>
              <a:t>s</a:t>
            </a:r>
            <a:r>
              <a:rPr lang="pl-PL" dirty="0" smtClean="0"/>
              <a:t>tosowanie leków i pokarmów wchodzących w interakcje z antybiotykiem</a:t>
            </a:r>
          </a:p>
          <a:p>
            <a:r>
              <a:rPr lang="pl-PL" dirty="0"/>
              <a:t>u</a:t>
            </a:r>
            <a:r>
              <a:rPr lang="pl-PL" dirty="0" smtClean="0"/>
              <a:t>leganie presji pacjentów i wpływom otoczenia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6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LECZENIE WYBRANYCH ZAKAŻEŃ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Zakażenia </a:t>
            </a:r>
            <a:r>
              <a:rPr lang="pl-PL" dirty="0" err="1" smtClean="0"/>
              <a:t>pozaszpitalne</a:t>
            </a:r>
            <a:endParaRPr lang="pl-PL" dirty="0" smtClean="0"/>
          </a:p>
          <a:p>
            <a:r>
              <a:rPr lang="pl-PL" dirty="0" smtClean="0"/>
              <a:t>Zapalenia płuc i zaostrzenie POCHP</a:t>
            </a:r>
          </a:p>
          <a:p>
            <a:r>
              <a:rPr lang="pl-PL" dirty="0" smtClean="0"/>
              <a:t>ZUM</a:t>
            </a:r>
          </a:p>
          <a:p>
            <a:r>
              <a:rPr lang="pl-PL" dirty="0" smtClean="0"/>
              <a:t>Zapalenie otrzewnej</a:t>
            </a:r>
          </a:p>
          <a:p>
            <a:r>
              <a:rPr lang="pl-PL" dirty="0" smtClean="0"/>
              <a:t>Zakażenia skóry i tkanek miękkich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080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LECZENIE WYBRANYCH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Zakażenia szpitalne</a:t>
            </a:r>
          </a:p>
          <a:p>
            <a:r>
              <a:rPr lang="pl-PL" dirty="0" smtClean="0"/>
              <a:t>Zapalenia płuc, w tym związane z respiratorem</a:t>
            </a:r>
          </a:p>
          <a:p>
            <a:r>
              <a:rPr lang="pl-PL" dirty="0" smtClean="0"/>
              <a:t>ZUM związane z cewnikiem</a:t>
            </a:r>
          </a:p>
          <a:p>
            <a:r>
              <a:rPr lang="pl-PL" dirty="0" smtClean="0"/>
              <a:t>Zakażenia związane z linią naczyniową centralną</a:t>
            </a:r>
          </a:p>
          <a:p>
            <a:r>
              <a:rPr lang="pl-PL" dirty="0" smtClean="0"/>
              <a:t>Zakażenia miejsca operowanego</a:t>
            </a:r>
          </a:p>
          <a:p>
            <a:r>
              <a:rPr lang="pl-PL" dirty="0" smtClean="0"/>
              <a:t>Zakażenia wczesne i późne noworodków</a:t>
            </a:r>
          </a:p>
        </p:txBody>
      </p:sp>
    </p:spTree>
    <p:extLst>
      <p:ext uri="{BB962C8B-B14F-4D97-AF65-F5344CB8AC3E}">
        <p14:creationId xmlns:p14="http://schemas.microsoft.com/office/powerpoint/2010/main" val="295746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ZAKAŻENIA POZASZPITALNE</a:t>
            </a:r>
            <a:br>
              <a:rPr lang="pl-PL" sz="2800" dirty="0" smtClean="0"/>
            </a:br>
            <a:r>
              <a:rPr lang="pl-PL" sz="2800" dirty="0" smtClean="0"/>
              <a:t>ZAPALENIE PŁUC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endParaRPr lang="pl-PL" sz="2800" dirty="0" smtClean="0"/>
          </a:p>
          <a:p>
            <a:pPr algn="just">
              <a:buFontTx/>
              <a:buChar char="-"/>
            </a:pPr>
            <a:endParaRPr lang="pl-PL" sz="2800" dirty="0"/>
          </a:p>
          <a:p>
            <a:pPr algn="just">
              <a:buFontTx/>
              <a:buChar char="-"/>
            </a:pPr>
            <a:r>
              <a:rPr lang="pl-PL" sz="2800" dirty="0" smtClean="0"/>
              <a:t>Lekkie do umiarkowanego u pacjentów nieobciążonych chorobami przewlekłymi, nie leczonych antybiotykami w ciągu ostatnich 6 miesięcy</a:t>
            </a:r>
          </a:p>
          <a:p>
            <a:pPr marL="0" indent="0" algn="just">
              <a:buNone/>
            </a:pPr>
            <a:r>
              <a:rPr lang="pl-PL" sz="2800" u="sng" dirty="0" err="1" smtClean="0"/>
              <a:t>Amoksycylina</a:t>
            </a:r>
            <a:r>
              <a:rPr lang="pl-PL" sz="2800" u="sng" dirty="0" smtClean="0"/>
              <a:t> 1 g co 8 godzin </a:t>
            </a:r>
            <a:r>
              <a:rPr lang="pl-PL" sz="2800" u="sng" dirty="0" err="1" smtClean="0"/>
              <a:t>p.o</a:t>
            </a:r>
            <a:r>
              <a:rPr lang="pl-PL" sz="2800" u="sng" dirty="0" smtClean="0"/>
              <a:t> lub </a:t>
            </a:r>
          </a:p>
          <a:p>
            <a:pPr marL="0" indent="0" algn="just">
              <a:buNone/>
            </a:pPr>
            <a:r>
              <a:rPr lang="pl-PL" sz="2800" u="sng" dirty="0" smtClean="0"/>
              <a:t>Ampicylina 1-2 g co 6 godzin iv (z możliwie wczesną konwersją do leczenia doustnego) lub</a:t>
            </a:r>
          </a:p>
          <a:p>
            <a:pPr marL="0" indent="0" algn="just">
              <a:buNone/>
            </a:pPr>
            <a:r>
              <a:rPr lang="pl-PL" sz="2800" u="sng" dirty="0" err="1"/>
              <a:t>M</a:t>
            </a:r>
            <a:r>
              <a:rPr lang="pl-PL" sz="2800" u="sng" dirty="0" err="1" smtClean="0"/>
              <a:t>akrolid</a:t>
            </a:r>
            <a:r>
              <a:rPr lang="pl-PL" sz="2800" u="sng" dirty="0" smtClean="0"/>
              <a:t> </a:t>
            </a:r>
            <a:r>
              <a:rPr lang="pl-PL" sz="2800" u="sng" dirty="0"/>
              <a:t>(np. </a:t>
            </a:r>
            <a:r>
              <a:rPr lang="pl-PL" sz="2800" u="sng" dirty="0" err="1"/>
              <a:t>azitromycyna</a:t>
            </a:r>
            <a:r>
              <a:rPr lang="pl-PL" sz="2800" u="sng" dirty="0"/>
              <a:t> 500 mg co 24 godziny lub </a:t>
            </a:r>
            <a:r>
              <a:rPr lang="pl-PL" sz="2800" u="sng" dirty="0" err="1"/>
              <a:t>klarytromycyna</a:t>
            </a:r>
            <a:r>
              <a:rPr lang="pl-PL" sz="2800" u="sng" dirty="0"/>
              <a:t> 500 mg co 12 godzin</a:t>
            </a:r>
            <a:r>
              <a:rPr lang="pl-PL" sz="2800" u="sng" dirty="0" smtClean="0"/>
              <a:t>) – jeżeli uczulenie na beta laktamy</a:t>
            </a:r>
            <a:endParaRPr lang="pl-PL" sz="2800" u="sng" dirty="0"/>
          </a:p>
          <a:p>
            <a:pPr marL="0" indent="0" algn="just">
              <a:buNone/>
            </a:pPr>
            <a:endParaRPr lang="pl-PL" sz="2800" u="sng" dirty="0" smtClean="0"/>
          </a:p>
          <a:p>
            <a:pPr marL="0" indent="0" algn="just">
              <a:buNone/>
            </a:pPr>
            <a:endParaRPr lang="pl-PL" sz="2800" u="sng" dirty="0" smtClean="0"/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592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>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- </a:t>
            </a:r>
            <a:r>
              <a:rPr lang="pl-PL" sz="2800" dirty="0" smtClean="0"/>
              <a:t>Ciężkie </a:t>
            </a:r>
            <a:r>
              <a:rPr lang="pl-PL" sz="2800" dirty="0"/>
              <a:t>u pacjentów nieobciążonych chorobami przewlekłymi, nie leczonych antybiotykami w ciągu ostatnich 6 </a:t>
            </a:r>
            <a:r>
              <a:rPr lang="pl-PL" sz="2800" dirty="0" smtClean="0"/>
              <a:t>miesięcy</a:t>
            </a:r>
          </a:p>
          <a:p>
            <a:pPr marL="0" indent="0" algn="just">
              <a:buNone/>
            </a:pPr>
            <a:r>
              <a:rPr lang="pl-PL" sz="2800" u="sng" dirty="0" err="1" smtClean="0"/>
              <a:t>Ceftriakson</a:t>
            </a:r>
            <a:r>
              <a:rPr lang="pl-PL" sz="2800" u="sng" dirty="0" smtClean="0"/>
              <a:t> 2 g </a:t>
            </a:r>
            <a:r>
              <a:rPr lang="pl-PL" sz="2800" u="sng" dirty="0" err="1" smtClean="0"/>
              <a:t>i.v</a:t>
            </a:r>
            <a:r>
              <a:rPr lang="pl-PL" sz="2800" u="sng" dirty="0" smtClean="0"/>
              <a:t> co 24 godziny +/- </a:t>
            </a:r>
            <a:r>
              <a:rPr lang="pl-PL" sz="2800" u="sng" dirty="0" err="1" smtClean="0"/>
              <a:t>makrolid</a:t>
            </a:r>
            <a:r>
              <a:rPr lang="pl-PL" sz="2800" u="sng" dirty="0" smtClean="0"/>
              <a:t> (np. </a:t>
            </a:r>
            <a:r>
              <a:rPr lang="pl-PL" sz="2800" u="sng" dirty="0" err="1" smtClean="0"/>
              <a:t>azitromycyna</a:t>
            </a:r>
            <a:r>
              <a:rPr lang="pl-PL" sz="2800" u="sng" dirty="0" smtClean="0"/>
              <a:t> 500 mg co 24 godziny lub </a:t>
            </a:r>
            <a:r>
              <a:rPr lang="pl-PL" sz="2800" u="sng" dirty="0" err="1" smtClean="0"/>
              <a:t>klarytromycyna</a:t>
            </a:r>
            <a:r>
              <a:rPr lang="pl-PL" sz="2800" u="sng" dirty="0" smtClean="0"/>
              <a:t> 500 mg co 12 godzin)</a:t>
            </a:r>
          </a:p>
          <a:p>
            <a:pPr marL="0" indent="0" algn="just">
              <a:buNone/>
            </a:pPr>
            <a:endParaRPr lang="pl-PL" sz="2800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1061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ZAKAŻENIA POZASZPITALNE</a:t>
            </a:r>
            <a:br>
              <a:rPr lang="pl-PL" sz="2800" dirty="0" smtClean="0"/>
            </a:br>
            <a:r>
              <a:rPr lang="pl-PL" sz="2800" dirty="0" smtClean="0"/>
              <a:t>ZAPALENIE PŁUC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Lekkie do umiarkowanego u pacjentów obciążonych chorobami przewlekłymi (POCHP, niewydolność serca, niewyrównana </a:t>
            </a:r>
            <a:r>
              <a:rPr lang="pl-PL" sz="3000" dirty="0" err="1" smtClean="0"/>
              <a:t>cukrzycam</a:t>
            </a:r>
            <a:r>
              <a:rPr lang="pl-PL" sz="3000" dirty="0" smtClean="0"/>
              <a:t> alkoholizm), leczonych antybiotykami w ciągu ostatnich 6 miesięcy, lub z wywiadem ≥ 2 hospitalizacji w ostatnim roku:</a:t>
            </a:r>
          </a:p>
          <a:p>
            <a:pPr marL="0" indent="0" algn="just">
              <a:buNone/>
            </a:pPr>
            <a:r>
              <a:rPr lang="pl-PL" sz="3000" u="sng" dirty="0" err="1" smtClean="0"/>
              <a:t>Cefuroksym</a:t>
            </a:r>
            <a:r>
              <a:rPr lang="pl-PL" sz="3000" u="sng" dirty="0" smtClean="0"/>
              <a:t> 1,5 g </a:t>
            </a:r>
            <a:r>
              <a:rPr lang="pl-PL" sz="3000" u="sng" dirty="0" err="1" smtClean="0"/>
              <a:t>i.v</a:t>
            </a:r>
            <a:r>
              <a:rPr lang="pl-PL" sz="3000" u="sng" dirty="0" smtClean="0"/>
              <a:t> co 8 godzin lub </a:t>
            </a:r>
            <a:r>
              <a:rPr lang="pl-PL" sz="3000" u="sng" dirty="0" err="1" smtClean="0"/>
              <a:t>amoksycylina</a:t>
            </a:r>
            <a:r>
              <a:rPr lang="pl-PL" sz="3000" u="sng" dirty="0" smtClean="0"/>
              <a:t> z kwasem         </a:t>
            </a:r>
            <a:r>
              <a:rPr lang="pl-PL" sz="3000" u="sng" dirty="0" err="1" smtClean="0"/>
              <a:t>klawulanowym</a:t>
            </a:r>
            <a:r>
              <a:rPr lang="pl-PL" sz="3000" u="sng" dirty="0" smtClean="0"/>
              <a:t> 1,2 g co 8 godzin </a:t>
            </a:r>
            <a:r>
              <a:rPr lang="pl-PL" sz="3000" u="sng" dirty="0" err="1" smtClean="0"/>
              <a:t>i.v</a:t>
            </a:r>
            <a:endParaRPr lang="pl-PL" sz="3000" u="sng" dirty="0" smtClean="0"/>
          </a:p>
          <a:p>
            <a:pPr marL="0" indent="0" algn="just">
              <a:buNone/>
            </a:pPr>
            <a:r>
              <a:rPr lang="pl-PL" sz="2800" u="sng" dirty="0" smtClean="0"/>
              <a:t>   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72471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>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pl-PL" sz="2800" dirty="0"/>
              <a:t>Ciężkie u pacjentów obciążonych chorobami przewlekłymi (POCHP, niewydolność serca, niewyrównana </a:t>
            </a:r>
            <a:r>
              <a:rPr lang="pl-PL" sz="2800" dirty="0" err="1"/>
              <a:t>cukrzycam</a:t>
            </a:r>
            <a:r>
              <a:rPr lang="pl-PL" sz="2800" dirty="0"/>
              <a:t> alkoholizm), leczonych antybiotykami w ciągu ostatnich 6 miesięcy, lub z wywiadem ≥ 2 hospitalizacji w ostatnim roku:</a:t>
            </a:r>
          </a:p>
          <a:p>
            <a:pPr marL="0" indent="0">
              <a:buNone/>
            </a:pPr>
            <a:r>
              <a:rPr lang="pl-PL" sz="2800" u="sng" dirty="0" err="1" smtClean="0"/>
              <a:t>Ceftriakson</a:t>
            </a:r>
            <a:r>
              <a:rPr lang="pl-PL" sz="2800" u="sng" dirty="0" smtClean="0"/>
              <a:t> </a:t>
            </a:r>
            <a:r>
              <a:rPr lang="pl-PL" sz="2800" u="sng" dirty="0"/>
              <a:t>2 g </a:t>
            </a:r>
            <a:r>
              <a:rPr lang="pl-PL" sz="2800" u="sng" dirty="0" err="1"/>
              <a:t>i.v</a:t>
            </a:r>
            <a:r>
              <a:rPr lang="pl-PL" sz="2800" u="sng" dirty="0"/>
              <a:t> co 24 godziny </a:t>
            </a:r>
            <a:r>
              <a:rPr lang="pl-PL" sz="2800" u="sng" dirty="0" smtClean="0"/>
              <a:t>+ </a:t>
            </a:r>
            <a:r>
              <a:rPr lang="pl-PL" sz="2800" u="sng" dirty="0" err="1"/>
              <a:t>makrolid</a:t>
            </a:r>
            <a:r>
              <a:rPr lang="pl-PL" sz="2800" u="sng" dirty="0"/>
              <a:t> (np. </a:t>
            </a:r>
            <a:r>
              <a:rPr lang="pl-PL" sz="2800" u="sng" dirty="0" err="1"/>
              <a:t>azitromycyna</a:t>
            </a:r>
            <a:r>
              <a:rPr lang="pl-PL" sz="2800" u="sng" dirty="0"/>
              <a:t> 500 mg co 24 godziny lub </a:t>
            </a:r>
            <a:r>
              <a:rPr lang="pl-PL" sz="2800" u="sng" dirty="0" err="1"/>
              <a:t>klarytromycyna</a:t>
            </a:r>
            <a:r>
              <a:rPr lang="pl-PL" sz="2800" u="sng" dirty="0"/>
              <a:t> 500 mg co 12 godzin)</a:t>
            </a:r>
          </a:p>
          <a:p>
            <a:pPr marL="0" indent="0">
              <a:buNone/>
            </a:pP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2683632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>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- Jeżeli duże prawdopodobieństwo zakażenia </a:t>
            </a:r>
            <a:r>
              <a:rPr lang="pl-PL" sz="2400" i="1" dirty="0" err="1" smtClean="0"/>
              <a:t>Pseudomonas</a:t>
            </a:r>
            <a:r>
              <a:rPr lang="pl-PL" sz="2400" i="1" dirty="0"/>
              <a:t> </a:t>
            </a:r>
            <a:r>
              <a:rPr lang="pl-PL" sz="2400" i="1" dirty="0" err="1" smtClean="0"/>
              <a:t>aeruginosa</a:t>
            </a:r>
            <a:r>
              <a:rPr lang="pl-PL" sz="2400" i="1" dirty="0" smtClean="0"/>
              <a:t>:</a:t>
            </a:r>
          </a:p>
          <a:p>
            <a:pPr marL="0" indent="0">
              <a:buNone/>
            </a:pPr>
            <a:r>
              <a:rPr lang="pl-PL" sz="2400" u="sng" dirty="0" err="1" smtClean="0"/>
              <a:t>Ceftazydym</a:t>
            </a:r>
            <a:r>
              <a:rPr lang="pl-PL" sz="2400" u="sng" dirty="0" smtClean="0"/>
              <a:t> 2 g co 8 godzin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+ </a:t>
            </a:r>
            <a:r>
              <a:rPr lang="pl-PL" sz="2400" u="sng" dirty="0" err="1" smtClean="0"/>
              <a:t>ciprofloksacyna</a:t>
            </a:r>
            <a:r>
              <a:rPr lang="pl-PL" sz="2400" u="sng" dirty="0" smtClean="0"/>
              <a:t> 400 mg co 8 godzin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Tx/>
              <a:buChar char="-"/>
            </a:pPr>
            <a:r>
              <a:rPr lang="pl-PL" sz="2400" dirty="0" smtClean="0"/>
              <a:t>Zachłystowe zapalenie płuc</a:t>
            </a:r>
          </a:p>
          <a:p>
            <a:pPr marL="0" indent="0">
              <a:buNone/>
            </a:pPr>
            <a:r>
              <a:rPr lang="pl-PL" sz="2400" u="sng" dirty="0" err="1" smtClean="0"/>
              <a:t>Ceftriakson</a:t>
            </a:r>
            <a:r>
              <a:rPr lang="pl-PL" sz="2400" u="sng" dirty="0" smtClean="0"/>
              <a:t> 2 g co 24 godziny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+ </a:t>
            </a:r>
            <a:r>
              <a:rPr lang="pl-PL" sz="2400" u="sng" dirty="0" err="1" smtClean="0"/>
              <a:t>Metronidazol</a:t>
            </a:r>
            <a:r>
              <a:rPr lang="pl-PL" sz="2400" u="sng" dirty="0" smtClean="0"/>
              <a:t> 500 mg co 8 godzin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lub </a:t>
            </a:r>
            <a:r>
              <a:rPr lang="pl-PL" sz="2400" u="sng" dirty="0" err="1" smtClean="0"/>
              <a:t>Klindamycyna</a:t>
            </a:r>
            <a:r>
              <a:rPr lang="pl-PL" sz="2400" u="sng" dirty="0" smtClean="0"/>
              <a:t> 600 mg co 6 godzin </a:t>
            </a:r>
            <a:r>
              <a:rPr lang="pl-PL" sz="2400" u="sng" dirty="0" err="1" smtClean="0"/>
              <a:t>i.v</a:t>
            </a:r>
            <a:endParaRPr lang="pl-PL" sz="2400" u="sng" dirty="0"/>
          </a:p>
        </p:txBody>
      </p:sp>
    </p:spTree>
    <p:extLst>
      <p:ext uri="{BB962C8B-B14F-4D97-AF65-F5344CB8AC3E}">
        <p14:creationId xmlns:p14="http://schemas.microsoft.com/office/powerpoint/2010/main" val="2325270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>ZAPALENIE PŁUC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- Ciężkie u pacjentów wielokrotnie hospitalizowanych z powodu zakażeń dróg oddechowych, pensjonariusze ZOL / DPS (ryzyko kolonizacji patogenem </a:t>
            </a:r>
            <a:r>
              <a:rPr lang="pl-PL" dirty="0" err="1" smtClean="0"/>
              <a:t>wielolekoopornym</a:t>
            </a:r>
            <a:r>
              <a:rPr lang="pl-PL" dirty="0" smtClean="0"/>
              <a:t>)</a:t>
            </a:r>
          </a:p>
          <a:p>
            <a:r>
              <a:rPr lang="pl-PL" dirty="0" smtClean="0"/>
              <a:t>Szczepy ESBL, </a:t>
            </a:r>
            <a:r>
              <a:rPr lang="pl-PL" dirty="0" err="1" smtClean="0"/>
              <a:t>wielolekooporna</a:t>
            </a:r>
            <a:r>
              <a:rPr lang="pl-PL" dirty="0" smtClean="0"/>
              <a:t> </a:t>
            </a:r>
            <a:r>
              <a:rPr lang="pl-PL" dirty="0" err="1" smtClean="0"/>
              <a:t>P.aeruginosa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Piperacylina</a:t>
            </a:r>
            <a:r>
              <a:rPr lang="pl-PL" u="sng" dirty="0" smtClean="0"/>
              <a:t> z </a:t>
            </a:r>
            <a:r>
              <a:rPr lang="pl-PL" u="sng" dirty="0" err="1" smtClean="0"/>
              <a:t>tazobaktamem</a:t>
            </a:r>
            <a:r>
              <a:rPr lang="pl-PL" u="sng" dirty="0" smtClean="0"/>
              <a:t> 4,5 g co 8 godzin lub ampicylina z </a:t>
            </a:r>
            <a:r>
              <a:rPr lang="pl-PL" u="sng" dirty="0" err="1" smtClean="0"/>
              <a:t>sulbaktamem</a:t>
            </a:r>
            <a:r>
              <a:rPr lang="pl-PL" u="sng" dirty="0" smtClean="0"/>
              <a:t> 3 g co 8 godzin</a:t>
            </a:r>
          </a:p>
          <a:p>
            <a:r>
              <a:rPr lang="pl-PL" dirty="0" smtClean="0"/>
              <a:t>Szczepy MRSA: </a:t>
            </a:r>
          </a:p>
          <a:p>
            <a:pPr marL="0" indent="0">
              <a:buNone/>
            </a:pPr>
            <a:r>
              <a:rPr lang="pl-PL" u="sng" dirty="0" err="1"/>
              <a:t>L</a:t>
            </a:r>
            <a:r>
              <a:rPr lang="pl-PL" u="sng" dirty="0" err="1" smtClean="0"/>
              <a:t>inezolid</a:t>
            </a:r>
            <a:r>
              <a:rPr lang="pl-PL" u="sng" dirty="0" smtClean="0"/>
              <a:t> 0,6 g co 12 godzin </a:t>
            </a:r>
            <a:r>
              <a:rPr lang="pl-PL" u="sng" dirty="0" err="1" smtClean="0"/>
              <a:t>i.v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268138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Podstawy wyboru antybiotyków</a:t>
            </a:r>
          </a:p>
          <a:p>
            <a:pPr marL="457200" indent="-457200">
              <a:buAutoNum type="arabicPeriod"/>
            </a:pPr>
            <a:r>
              <a:rPr lang="pl-PL" dirty="0" smtClean="0"/>
              <a:t>Antybiotyk tak często jak to konieczne i tak rzadko jak to możliwe – z wyraźnymi wskazaniami do zastosowania (zakażenia BAKTERYJNE - badania laboratoryjne – wskaźniki zapalne, badanie mikrobiologiczne)</a:t>
            </a:r>
          </a:p>
          <a:p>
            <a:pPr marL="457200" indent="-457200">
              <a:buAutoNum type="arabicPeriod"/>
            </a:pPr>
            <a:r>
              <a:rPr lang="pl-PL" dirty="0" smtClean="0"/>
              <a:t>Spektrum antybiotyku tak wąskie jak to możliwe i tak szerokie jak to konieczne (leczenie empiryczne i celowane)</a:t>
            </a:r>
          </a:p>
          <a:p>
            <a:pPr marL="457200" indent="-457200">
              <a:buAutoNum type="arabicPeriod"/>
            </a:pPr>
            <a:r>
              <a:rPr lang="pl-PL" dirty="0" smtClean="0"/>
              <a:t>Dawkowanie antybiotyku tak wysoką dawką jak to możliwe, z zachowaniem marginesu bezpieczeństwa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32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</a:t>
            </a:r>
            <a:r>
              <a:rPr lang="pl-PL" sz="2800" dirty="0" smtClean="0"/>
              <a:t>POZASZPITALNE</a:t>
            </a:r>
            <a:br>
              <a:rPr lang="pl-PL" sz="2800" dirty="0" smtClean="0"/>
            </a:br>
            <a:r>
              <a:rPr lang="pl-PL" sz="2800" dirty="0" smtClean="0"/>
              <a:t>ZAOSTRZENIE POCHP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400" dirty="0" smtClean="0"/>
              <a:t>Antybiotykoterapia w uzasadnionych przypadkach:</a:t>
            </a:r>
          </a:p>
          <a:p>
            <a:r>
              <a:rPr lang="pl-PL" sz="2400" dirty="0" smtClean="0"/>
              <a:t>Odkrztuszana wydzielina ma ropny charakter i zwiększyła się jej ilość</a:t>
            </a:r>
            <a:r>
              <a:rPr lang="pl-PL" sz="2400" dirty="0"/>
              <a:t> </a:t>
            </a:r>
            <a:r>
              <a:rPr lang="pl-PL" sz="2400" dirty="0" smtClean="0"/>
              <a:t>lub nasileniu uległą przewlekła duszność</a:t>
            </a:r>
          </a:p>
          <a:p>
            <a:r>
              <a:rPr lang="pl-PL" sz="2400" dirty="0" smtClean="0"/>
              <a:t>Ważna ocena kliniczna ciężkości zaostrzenia</a:t>
            </a:r>
            <a:endParaRPr lang="pl-PL" sz="2400" dirty="0"/>
          </a:p>
          <a:p>
            <a:r>
              <a:rPr lang="pl-PL" sz="2400" dirty="0" smtClean="0"/>
              <a:t>Poziom CRP, </a:t>
            </a:r>
            <a:r>
              <a:rPr lang="pl-PL" sz="2400" dirty="0" err="1" smtClean="0"/>
              <a:t>prokalcytoniny</a:t>
            </a:r>
            <a:r>
              <a:rPr lang="pl-PL" sz="2400" dirty="0" smtClean="0"/>
              <a:t> i leukocytozy</a:t>
            </a:r>
          </a:p>
        </p:txBody>
      </p:sp>
    </p:spTree>
    <p:extLst>
      <p:ext uri="{BB962C8B-B14F-4D97-AF65-F5344CB8AC3E}">
        <p14:creationId xmlns:p14="http://schemas.microsoft.com/office/powerpoint/2010/main" val="317568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>ZAOSTRZENIE POCHP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POChP</a:t>
            </a:r>
            <a:r>
              <a:rPr lang="pl-PL" dirty="0" smtClean="0"/>
              <a:t> lekkie do umiarkowanego, bez kolonizacji </a:t>
            </a:r>
            <a:r>
              <a:rPr lang="pl-PL" i="1" dirty="0" err="1" smtClean="0"/>
              <a:t>Pseudomonas</a:t>
            </a:r>
            <a:r>
              <a:rPr lang="pl-PL" i="1" dirty="0" smtClean="0"/>
              <a:t> </a:t>
            </a:r>
            <a:r>
              <a:rPr lang="pl-PL" i="1" dirty="0" err="1" smtClean="0"/>
              <a:t>aeruginosa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r>
              <a:rPr lang="pl-PL" u="sng" dirty="0" err="1" smtClean="0"/>
              <a:t>Cefuroksym</a:t>
            </a:r>
            <a:r>
              <a:rPr lang="pl-PL" u="sng" dirty="0" smtClean="0"/>
              <a:t> 1,5 g co 8 godzin </a:t>
            </a:r>
            <a:r>
              <a:rPr lang="pl-PL" u="sng" dirty="0" err="1" smtClean="0"/>
              <a:t>i.v</a:t>
            </a:r>
            <a:r>
              <a:rPr lang="pl-PL" u="sng" dirty="0" smtClean="0"/>
              <a:t> lub </a:t>
            </a:r>
          </a:p>
          <a:p>
            <a:pPr marL="0" indent="0">
              <a:buNone/>
            </a:pPr>
            <a:r>
              <a:rPr lang="pl-PL" u="sng" dirty="0" err="1" smtClean="0"/>
              <a:t>Ceftriakson</a:t>
            </a:r>
            <a:r>
              <a:rPr lang="pl-PL" u="sng" dirty="0" smtClean="0"/>
              <a:t> 2 g co 24 godziny </a:t>
            </a:r>
            <a:r>
              <a:rPr lang="pl-PL" u="sng" dirty="0" err="1" smtClean="0"/>
              <a:t>i.v</a:t>
            </a:r>
            <a:endParaRPr lang="pl-PL" u="sng" dirty="0" smtClean="0"/>
          </a:p>
          <a:p>
            <a:r>
              <a:rPr lang="pl-PL" dirty="0" smtClean="0"/>
              <a:t>Duże ryzyko kolonizacji </a:t>
            </a:r>
            <a:r>
              <a:rPr lang="pl-PL" i="1" dirty="0" err="1" smtClean="0"/>
              <a:t>Pseudomonas</a:t>
            </a:r>
            <a:r>
              <a:rPr lang="pl-PL" i="1" dirty="0" smtClean="0"/>
              <a:t> </a:t>
            </a:r>
            <a:r>
              <a:rPr lang="pl-PL" i="1" dirty="0" err="1" smtClean="0"/>
              <a:t>aeruginosa</a:t>
            </a:r>
            <a:endParaRPr lang="pl-PL" i="1" dirty="0" smtClean="0"/>
          </a:p>
          <a:p>
            <a:pPr marL="0" indent="0">
              <a:buNone/>
            </a:pPr>
            <a:r>
              <a:rPr lang="pl-PL" u="sng" dirty="0" err="1" smtClean="0"/>
              <a:t>Ceftazydym</a:t>
            </a:r>
            <a:r>
              <a:rPr lang="pl-PL" u="sng" dirty="0" smtClean="0"/>
              <a:t> 2 g co 8 godzin </a:t>
            </a:r>
            <a:r>
              <a:rPr lang="pl-PL" u="sng" dirty="0" err="1" smtClean="0"/>
              <a:t>i.v</a:t>
            </a:r>
            <a:r>
              <a:rPr lang="pl-PL" u="sng" dirty="0" smtClean="0"/>
              <a:t> + </a:t>
            </a:r>
            <a:r>
              <a:rPr lang="pl-PL" u="sng" dirty="0" err="1" smtClean="0"/>
              <a:t>amikacyna</a:t>
            </a:r>
            <a:r>
              <a:rPr lang="pl-PL" u="sng" dirty="0" smtClean="0"/>
              <a:t> 1 g </a:t>
            </a:r>
            <a:r>
              <a:rPr lang="pl-PL" u="sng" dirty="0" err="1" smtClean="0"/>
              <a:t>i.v</a:t>
            </a:r>
            <a:r>
              <a:rPr lang="pl-PL" u="sng" dirty="0" smtClean="0"/>
              <a:t> lub</a:t>
            </a:r>
          </a:p>
          <a:p>
            <a:pPr marL="0" indent="0">
              <a:buNone/>
            </a:pPr>
            <a:r>
              <a:rPr lang="pl-PL" u="sng" dirty="0" err="1" smtClean="0"/>
              <a:t>Ceftazydym</a:t>
            </a:r>
            <a:r>
              <a:rPr lang="pl-PL" u="sng" dirty="0" smtClean="0"/>
              <a:t> 2 g co 8 godzin </a:t>
            </a:r>
            <a:r>
              <a:rPr lang="pl-PL" u="sng" dirty="0" err="1" smtClean="0"/>
              <a:t>i.v</a:t>
            </a:r>
            <a:r>
              <a:rPr lang="pl-PL" u="sng" dirty="0" smtClean="0"/>
              <a:t> + </a:t>
            </a:r>
            <a:r>
              <a:rPr lang="pl-PL" u="sng" dirty="0" err="1" smtClean="0"/>
              <a:t>ciprofloksacyna</a:t>
            </a:r>
            <a:r>
              <a:rPr lang="pl-PL" u="sng" dirty="0" smtClean="0"/>
              <a:t> 500 mg co 8 godzin, ew.</a:t>
            </a:r>
          </a:p>
          <a:p>
            <a:pPr marL="0" indent="0">
              <a:buNone/>
            </a:pPr>
            <a:r>
              <a:rPr lang="pl-PL" u="sng" dirty="0" err="1" smtClean="0"/>
              <a:t>Piperacylina</a:t>
            </a:r>
            <a:r>
              <a:rPr lang="pl-PL" u="sng" dirty="0" smtClean="0"/>
              <a:t> z </a:t>
            </a:r>
            <a:r>
              <a:rPr lang="pl-PL" u="sng" dirty="0" err="1" smtClean="0"/>
              <a:t>tazobaktamem</a:t>
            </a:r>
            <a:r>
              <a:rPr lang="pl-PL" u="sng" dirty="0" smtClean="0"/>
              <a:t> 4,5 g co 8 godzin</a:t>
            </a:r>
          </a:p>
        </p:txBody>
      </p:sp>
    </p:spTree>
    <p:extLst>
      <p:ext uri="{BB962C8B-B14F-4D97-AF65-F5344CB8AC3E}">
        <p14:creationId xmlns:p14="http://schemas.microsoft.com/office/powerpoint/2010/main" val="2380184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ZAKAŻENIA POZASZPITALNE</a:t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ZUM </a:t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ZASADY LECZENIA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800" dirty="0"/>
              <a:t>Jeżeli brak objawów klinicznych a leukocyturia -  nie jest to wskazanie do antybiotykoterapii</a:t>
            </a:r>
          </a:p>
          <a:p>
            <a:pPr>
              <a:buFontTx/>
              <a:buChar char="-"/>
            </a:pPr>
            <a:r>
              <a:rPr lang="pl-PL" sz="2800" dirty="0" smtClean="0"/>
              <a:t>Jeżeli bakteriuria a brak objawów </a:t>
            </a:r>
            <a:r>
              <a:rPr lang="pl-PL" sz="2800" dirty="0"/>
              <a:t>-  nie jest to wskazanie do </a:t>
            </a:r>
            <a:r>
              <a:rPr lang="pl-PL" sz="2800" dirty="0" smtClean="0"/>
              <a:t>antybiotykoterapii ( z wyjątkami poniżej)</a:t>
            </a:r>
          </a:p>
          <a:p>
            <a:pPr>
              <a:buFontTx/>
              <a:buChar char="-"/>
            </a:pPr>
            <a:r>
              <a:rPr lang="pl-PL" sz="2800" dirty="0" smtClean="0"/>
              <a:t>Jeżeli leukocyturia + </a:t>
            </a:r>
            <a:r>
              <a:rPr lang="pl-PL" sz="2800" dirty="0"/>
              <a:t>bakteriuria a brak objawów -  nie jest to wskazanie do antybiotykoterapii ( z wyjątkami poniżej</a:t>
            </a:r>
            <a:r>
              <a:rPr lang="pl-PL" sz="2800" dirty="0" smtClean="0"/>
              <a:t>)</a:t>
            </a:r>
            <a:endParaRPr lang="pl-PL" sz="2800" dirty="0"/>
          </a:p>
          <a:p>
            <a:pPr>
              <a:buFontTx/>
              <a:buChar char="-"/>
            </a:pPr>
            <a:endParaRPr lang="pl-PL" sz="2800" dirty="0"/>
          </a:p>
          <a:p>
            <a:pPr>
              <a:buFontTx/>
              <a:buChar char="-"/>
            </a:pPr>
            <a:endParaRPr lang="pl-PL" sz="2800" dirty="0"/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176348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NIEPOWIKŁANE ZUM 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400" b="1" dirty="0" smtClean="0"/>
              <a:t>Leczenie na podstawie objawów klinicznych</a:t>
            </a:r>
          </a:p>
          <a:p>
            <a:pPr marL="0" indent="0">
              <a:buNone/>
            </a:pPr>
            <a:r>
              <a:rPr lang="pl-PL" sz="2400" b="1" dirty="0" smtClean="0"/>
              <a:t>- Leki </a:t>
            </a:r>
            <a:r>
              <a:rPr lang="pl-PL" sz="2400" b="1" dirty="0"/>
              <a:t>pierwszego </a:t>
            </a:r>
            <a:r>
              <a:rPr lang="pl-PL" sz="2400" b="1" dirty="0" smtClean="0"/>
              <a:t>wyboru – leczenie doustne:</a:t>
            </a:r>
            <a:r>
              <a:rPr lang="pl-PL" sz="2400" dirty="0"/>
              <a:t> </a:t>
            </a:r>
            <a:endParaRPr lang="pl-PL" sz="2400" dirty="0" smtClean="0"/>
          </a:p>
          <a:p>
            <a:r>
              <a:rPr lang="pl-PL" sz="2400" dirty="0" err="1" smtClean="0"/>
              <a:t>furazydyna</a:t>
            </a:r>
            <a:r>
              <a:rPr lang="pl-PL" sz="2400" dirty="0" smtClean="0"/>
              <a:t> </a:t>
            </a:r>
            <a:r>
              <a:rPr lang="pl-PL" sz="2400" dirty="0"/>
              <a:t>100 mg </a:t>
            </a:r>
            <a:r>
              <a:rPr lang="pl-PL" sz="2400" dirty="0" smtClean="0"/>
              <a:t>4</a:t>
            </a:r>
            <a:r>
              <a:rPr lang="pl-PL" sz="2400" dirty="0"/>
              <a:t> × dz. przez 3–5 dni </a:t>
            </a:r>
            <a:endParaRPr lang="pl-PL" sz="2400" dirty="0" smtClean="0"/>
          </a:p>
          <a:p>
            <a:r>
              <a:rPr lang="pl-PL" sz="2400" dirty="0" err="1" smtClean="0"/>
              <a:t>kotrimoksazol</a:t>
            </a:r>
            <a:r>
              <a:rPr lang="pl-PL" sz="2400" dirty="0" smtClean="0"/>
              <a:t> </a:t>
            </a:r>
            <a:r>
              <a:rPr lang="pl-PL" sz="2400" dirty="0"/>
              <a:t>960 mg 2 × dz. przez 3 dni, </a:t>
            </a:r>
          </a:p>
          <a:p>
            <a:r>
              <a:rPr lang="pl-PL" sz="2400" dirty="0" err="1" smtClean="0"/>
              <a:t>fosfomycyna</a:t>
            </a:r>
            <a:r>
              <a:rPr lang="pl-PL" sz="2400" dirty="0"/>
              <a:t> 3,0 g jednorazowo, </a:t>
            </a:r>
            <a:endParaRPr lang="pl-PL" sz="2400" dirty="0" smtClean="0"/>
          </a:p>
          <a:p>
            <a:r>
              <a:rPr lang="pl-PL" sz="2400" dirty="0" err="1" smtClean="0"/>
              <a:t>fluorochinolon</a:t>
            </a:r>
            <a:r>
              <a:rPr lang="pl-PL" sz="2400" dirty="0" smtClean="0"/>
              <a:t> (:</a:t>
            </a:r>
            <a:r>
              <a:rPr lang="pl-PL" sz="2400" dirty="0"/>
              <a:t> </a:t>
            </a:r>
            <a:r>
              <a:rPr lang="pl-PL" sz="2400" dirty="0" err="1">
                <a:hlinkClick r:id="rId2"/>
              </a:rPr>
              <a:t>cyprofloksacyna</a:t>
            </a:r>
            <a:r>
              <a:rPr lang="pl-PL" sz="2400" dirty="0"/>
              <a:t> </a:t>
            </a:r>
            <a:r>
              <a:rPr lang="pl-PL" sz="2400" dirty="0" smtClean="0"/>
              <a:t>500</a:t>
            </a:r>
            <a:r>
              <a:rPr lang="pl-PL" sz="2400" dirty="0"/>
              <a:t> mg 2 × dz</a:t>
            </a:r>
            <a:r>
              <a:rPr lang="pl-PL" sz="2400" dirty="0" smtClean="0"/>
              <a:t>.</a:t>
            </a:r>
            <a:r>
              <a:rPr lang="pl-PL" sz="2400" dirty="0"/>
              <a:t> przez 3 </a:t>
            </a:r>
            <a:r>
              <a:rPr lang="pl-PL" sz="2400" dirty="0" smtClean="0"/>
              <a:t>dni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0162941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NIEPOWIKŁANE ZUM 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- </a:t>
            </a:r>
            <a:r>
              <a:rPr lang="pl-PL" sz="2400" b="1" dirty="0" smtClean="0"/>
              <a:t>Leki </a:t>
            </a:r>
            <a:r>
              <a:rPr lang="pl-PL" sz="2400" b="1" dirty="0"/>
              <a:t>drugiego </a:t>
            </a:r>
            <a:r>
              <a:rPr lang="pl-PL" sz="2400" b="1" dirty="0" smtClean="0"/>
              <a:t>wyboru – leczenie doustne</a:t>
            </a:r>
          </a:p>
          <a:p>
            <a:r>
              <a:rPr lang="pl-PL" sz="2400" dirty="0" err="1"/>
              <a:t>A</a:t>
            </a:r>
            <a:r>
              <a:rPr lang="pl-PL" sz="2400" dirty="0" err="1" smtClean="0"/>
              <a:t>moksycylina</a:t>
            </a:r>
            <a:r>
              <a:rPr lang="pl-PL" sz="2400" dirty="0" smtClean="0"/>
              <a:t> </a:t>
            </a:r>
            <a:r>
              <a:rPr lang="pl-PL" sz="2400" dirty="0"/>
              <a:t>z </a:t>
            </a:r>
            <a:r>
              <a:rPr lang="pl-PL" sz="2400" dirty="0" err="1"/>
              <a:t>klawulanianem</a:t>
            </a:r>
            <a:r>
              <a:rPr lang="pl-PL" sz="2400" dirty="0"/>
              <a:t> 625 mg 2 × dz. przez 3–7 dni, </a:t>
            </a:r>
            <a:r>
              <a:rPr lang="pl-PL" sz="2400" dirty="0" smtClean="0"/>
              <a:t>lub</a:t>
            </a:r>
          </a:p>
          <a:p>
            <a:r>
              <a:rPr lang="pl-PL" sz="2400" dirty="0" err="1" smtClean="0"/>
              <a:t>Cefaklor</a:t>
            </a:r>
            <a:r>
              <a:rPr lang="pl-PL" sz="2400" dirty="0" smtClean="0"/>
              <a:t> 250</a:t>
            </a:r>
            <a:r>
              <a:rPr lang="pl-PL" sz="2400" dirty="0"/>
              <a:t> mg 3 × dz. przez 3–7 dni, </a:t>
            </a:r>
            <a:r>
              <a:rPr lang="pl-PL" sz="2400" dirty="0" smtClean="0"/>
              <a:t>lub</a:t>
            </a:r>
          </a:p>
          <a:p>
            <a:r>
              <a:rPr lang="pl-PL" sz="2400" dirty="0" err="1"/>
              <a:t>A</a:t>
            </a:r>
            <a:r>
              <a:rPr lang="pl-PL" sz="2400" dirty="0" err="1" smtClean="0"/>
              <a:t>moksycylina</a:t>
            </a:r>
            <a:r>
              <a:rPr lang="pl-PL" sz="2400" dirty="0"/>
              <a:t> 500 mg 3 × dz. przez 7–10 dni (nie stosuj w leczeniu empirycznym).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4426313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POWIKŁANE </a:t>
            </a:r>
            <a:r>
              <a:rPr lang="pl-PL" sz="2800" dirty="0"/>
              <a:t>ZUM 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Najczęstsze czynniki, z powodu których należy traktować ZUM jako powikłane, to: płeć męska, cukrzyca, ciąża, kamica moczowa, przeszkoda w odpływie moczu</a:t>
            </a:r>
            <a:r>
              <a:rPr lang="pl-PL" sz="2400" dirty="0" smtClean="0"/>
              <a:t>.</a:t>
            </a:r>
          </a:p>
          <a:p>
            <a:r>
              <a:rPr lang="pl-PL" sz="2400" dirty="0"/>
              <a:t>Leczenie ambulatoryjne: lekami pierwszego wyboru są </a:t>
            </a:r>
            <a:r>
              <a:rPr lang="pl-PL" sz="2400" u="sng" dirty="0" err="1"/>
              <a:t>fluorochinolony</a:t>
            </a:r>
            <a:r>
              <a:rPr lang="pl-PL" sz="2400" u="sng" dirty="0"/>
              <a:t>.</a:t>
            </a:r>
          </a:p>
          <a:p>
            <a:r>
              <a:rPr lang="pl-PL" sz="2400" dirty="0" smtClean="0"/>
              <a:t>Leczenie </a:t>
            </a:r>
            <a:r>
              <a:rPr lang="pl-PL" sz="2400" dirty="0"/>
              <a:t>u młodych mężczyzn bez dodatkowych czynników ryzyka powikłanego ZUM: powinno trwać 7 dni </a:t>
            </a:r>
            <a:r>
              <a:rPr lang="pl-PL" sz="2400" dirty="0" smtClean="0"/>
              <a:t>- w</a:t>
            </a:r>
            <a:r>
              <a:rPr lang="pl-PL" sz="2400" dirty="0"/>
              <a:t> przypadku objawów zapalenia pęcherza moczowego, a 14 dni w przypadku objawów </a:t>
            </a:r>
            <a:r>
              <a:rPr lang="pl-PL" sz="2400" dirty="0" smtClean="0"/>
              <a:t>OOZN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30466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23837"/>
            <a:ext cx="3394129" cy="4601183"/>
          </a:xfrm>
        </p:spPr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ODMIEDNICZKOWE ZAPALENIE NEREK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- </a:t>
            </a:r>
            <a:r>
              <a:rPr lang="pl-PL" sz="2400" b="1" dirty="0" smtClean="0"/>
              <a:t>Chorzy </a:t>
            </a:r>
            <a:r>
              <a:rPr lang="pl-PL" sz="2400" b="1" dirty="0"/>
              <a:t>z łagodnymi objawami, w dobrym stanie ogólnym i przestrzegający zaleceń lekarskich</a:t>
            </a:r>
            <a:r>
              <a:rPr lang="pl-PL" sz="2400" b="1" dirty="0" smtClean="0"/>
              <a:t>: </a:t>
            </a:r>
            <a:r>
              <a:rPr lang="pl-PL" sz="2400" dirty="0" smtClean="0"/>
              <a:t>można </a:t>
            </a:r>
            <a:r>
              <a:rPr lang="pl-PL" sz="2400" dirty="0"/>
              <a:t>leczyć ambulatoryjnie.</a:t>
            </a:r>
          </a:p>
          <a:p>
            <a:r>
              <a:rPr lang="pl-PL" sz="2400" dirty="0"/>
              <a:t> leki pierwszego wyboru – </a:t>
            </a:r>
            <a:r>
              <a:rPr lang="pl-PL" sz="2400" b="1" u="sng" dirty="0" err="1"/>
              <a:t>fluorochinolony</a:t>
            </a:r>
            <a:r>
              <a:rPr lang="pl-PL" sz="2400" u="sng" dirty="0"/>
              <a:t> </a:t>
            </a:r>
            <a:r>
              <a:rPr lang="pl-PL" sz="2400" i="1" u="sng" dirty="0"/>
              <a:t>p.o. </a:t>
            </a:r>
            <a:r>
              <a:rPr lang="pl-PL" sz="2400" u="sng" dirty="0"/>
              <a:t>przez 7–10 dni (np. </a:t>
            </a:r>
            <a:r>
              <a:rPr lang="pl-PL" sz="2400" u="sng" dirty="0" err="1" smtClean="0"/>
              <a:t>ciprofloksyna</a:t>
            </a:r>
            <a:r>
              <a:rPr lang="pl-PL" sz="2400" u="sng" dirty="0"/>
              <a:t> 500 mg 2 × dz. lub </a:t>
            </a:r>
            <a:r>
              <a:rPr lang="pl-PL" sz="2400" u="sng" dirty="0" err="1" smtClean="0"/>
              <a:t>lewofloksacyna</a:t>
            </a:r>
            <a:r>
              <a:rPr lang="pl-PL" sz="2400" u="sng" dirty="0"/>
              <a:t> 500 mg 1 × dz.)</a:t>
            </a:r>
          </a:p>
          <a:p>
            <a:r>
              <a:rPr lang="pl-PL" sz="2400" dirty="0" smtClean="0"/>
              <a:t>leki </a:t>
            </a:r>
            <a:r>
              <a:rPr lang="pl-PL" sz="2400" dirty="0"/>
              <a:t>alternatywne (gdy nie można stosować leku pierwszego wyboru) </a:t>
            </a:r>
            <a:r>
              <a:rPr lang="pl-PL" sz="2400" i="1" dirty="0"/>
              <a:t>p.o.</a:t>
            </a:r>
            <a:r>
              <a:rPr lang="pl-PL" sz="2400" dirty="0"/>
              <a:t> przez 10–14 dni: 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u="sng" dirty="0" err="1"/>
              <a:t>K</a:t>
            </a:r>
            <a:r>
              <a:rPr lang="pl-PL" sz="2400" u="sng" dirty="0" err="1" smtClean="0"/>
              <a:t>otrimoksazol</a:t>
            </a:r>
            <a:r>
              <a:rPr lang="pl-PL" sz="2400" u="sng" dirty="0"/>
              <a:t> 960 mg 2 × dz</a:t>
            </a:r>
            <a:r>
              <a:rPr lang="pl-PL" sz="2400" u="sng" dirty="0" smtClean="0"/>
              <a:t>. lub</a:t>
            </a:r>
          </a:p>
          <a:p>
            <a:pPr marL="0" indent="0">
              <a:buNone/>
            </a:pPr>
            <a:r>
              <a:rPr lang="pl-PL" sz="2400" u="sng" dirty="0" err="1" smtClean="0"/>
              <a:t>Amoksycylina</a:t>
            </a:r>
            <a:r>
              <a:rPr lang="pl-PL" sz="2400" u="sng" dirty="0" smtClean="0"/>
              <a:t> z </a:t>
            </a:r>
            <a:r>
              <a:rPr lang="pl-PL" sz="2400" u="sng" dirty="0" err="1" smtClean="0"/>
              <a:t>klawulanianem</a:t>
            </a:r>
            <a:r>
              <a:rPr lang="pl-PL" sz="2400" u="sng" dirty="0"/>
              <a:t> 1,0 g </a:t>
            </a:r>
            <a:r>
              <a:rPr lang="pl-PL" sz="2400" u="sng" dirty="0" smtClean="0"/>
              <a:t>3</a:t>
            </a:r>
            <a:r>
              <a:rPr lang="pl-PL" sz="2400" u="sng" dirty="0"/>
              <a:t> × dz.</a:t>
            </a:r>
          </a:p>
          <a:p>
            <a:endParaRPr lang="pl-PL" sz="2400" u="sng" dirty="0"/>
          </a:p>
        </p:txBody>
      </p:sp>
    </p:spTree>
    <p:extLst>
      <p:ext uri="{BB962C8B-B14F-4D97-AF65-F5344CB8AC3E}">
        <p14:creationId xmlns:p14="http://schemas.microsoft.com/office/powerpoint/2010/main" val="19793653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23837"/>
            <a:ext cx="3409627" cy="4601183"/>
          </a:xfrm>
        </p:spPr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ODMIEDNICZKOWE ZAPALENIE NEREK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b="1" dirty="0" smtClean="0"/>
              <a:t>Chorzy </a:t>
            </a:r>
            <a:r>
              <a:rPr lang="pl-PL" b="1" dirty="0"/>
              <a:t>wymagający leczenia szpitalnego:</a:t>
            </a:r>
            <a:r>
              <a:rPr lang="pl-PL" dirty="0"/>
              <a:t> hospitalizacja wskazana w przypadku uporczywych nudności i wymiotów, braku poprawy lub nasilenia objawów pomimo leczenia ambulatoryjnego, wątpliwości co do rozpoznania, kobiety w ciąży.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Leki </a:t>
            </a:r>
            <a:r>
              <a:rPr lang="pl-PL" dirty="0"/>
              <a:t>zwykle podaje się </a:t>
            </a:r>
            <a:r>
              <a:rPr lang="pl-PL" i="1" dirty="0" err="1"/>
              <a:t>i.v</a:t>
            </a:r>
            <a:r>
              <a:rPr lang="pl-PL" i="1" dirty="0"/>
              <a:t>.</a:t>
            </a:r>
            <a:r>
              <a:rPr lang="pl-PL" dirty="0"/>
              <a:t>, początkowo empiryczne jeden z następujących antybiotyków:</a:t>
            </a:r>
          </a:p>
          <a:p>
            <a:r>
              <a:rPr lang="pl-PL" u="sng" dirty="0" err="1" smtClean="0"/>
              <a:t>fluorochinolon</a:t>
            </a:r>
            <a:r>
              <a:rPr lang="pl-PL" u="sng" dirty="0"/>
              <a:t> – zwykle </a:t>
            </a:r>
            <a:r>
              <a:rPr lang="pl-PL" u="sng" dirty="0" err="1" smtClean="0"/>
              <a:t>ciprofloksacyna</a:t>
            </a:r>
            <a:r>
              <a:rPr lang="pl-PL" u="sng" dirty="0" smtClean="0"/>
              <a:t> 400</a:t>
            </a:r>
            <a:r>
              <a:rPr lang="pl-PL" u="sng" dirty="0"/>
              <a:t> mg </a:t>
            </a:r>
            <a:r>
              <a:rPr lang="pl-PL" i="1" u="sng" dirty="0" err="1"/>
              <a:t>i.v</a:t>
            </a:r>
            <a:r>
              <a:rPr lang="pl-PL" i="1" u="sng" dirty="0"/>
              <a:t>.</a:t>
            </a:r>
            <a:r>
              <a:rPr lang="pl-PL" u="sng" dirty="0"/>
              <a:t> co 12 h </a:t>
            </a:r>
            <a:r>
              <a:rPr lang="pl-PL" u="sng" dirty="0" smtClean="0"/>
              <a:t>(nie w</a:t>
            </a:r>
            <a:r>
              <a:rPr lang="pl-PL" u="sng" dirty="0"/>
              <a:t> ciąży</a:t>
            </a:r>
            <a:r>
              <a:rPr lang="pl-PL" u="sng" dirty="0" smtClean="0"/>
              <a:t>) lub</a:t>
            </a:r>
          </a:p>
          <a:p>
            <a:r>
              <a:rPr lang="pl-PL" u="sng" dirty="0" err="1" smtClean="0"/>
              <a:t>cefalosporyna</a:t>
            </a:r>
            <a:r>
              <a:rPr lang="pl-PL" u="sng" dirty="0" smtClean="0"/>
              <a:t> </a:t>
            </a:r>
            <a:r>
              <a:rPr lang="pl-PL" u="sng" dirty="0"/>
              <a:t>III generacji, np. </a:t>
            </a:r>
            <a:r>
              <a:rPr lang="pl-PL" u="sng" dirty="0" err="1" smtClean="0"/>
              <a:t>ceftriakson</a:t>
            </a:r>
            <a:r>
              <a:rPr lang="pl-PL" u="sng" dirty="0" smtClean="0"/>
              <a:t> 2</a:t>
            </a:r>
            <a:r>
              <a:rPr lang="pl-PL" u="sng" dirty="0"/>
              <a:t> g </a:t>
            </a:r>
            <a:r>
              <a:rPr lang="pl-PL" i="1" u="sng" dirty="0" err="1"/>
              <a:t>i.v</a:t>
            </a:r>
            <a:r>
              <a:rPr lang="pl-PL" i="1" u="sng" dirty="0"/>
              <a:t>.</a:t>
            </a:r>
            <a:r>
              <a:rPr lang="pl-PL" u="sng" dirty="0"/>
              <a:t> 1 × dz</a:t>
            </a:r>
            <a:r>
              <a:rPr lang="pl-PL" u="sng" dirty="0" smtClean="0"/>
              <a:t>.</a:t>
            </a:r>
          </a:p>
          <a:p>
            <a:pPr marL="0" indent="0">
              <a:buNone/>
            </a:pPr>
            <a:endParaRPr lang="pl-PL" u="sng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4392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23837"/>
            <a:ext cx="3425125" cy="4601183"/>
          </a:xfrm>
        </p:spPr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ODMIEDNICZKOWE ZAPALENIE NEREK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400" dirty="0" smtClean="0"/>
              <a:t>W przypadku </a:t>
            </a:r>
            <a:r>
              <a:rPr lang="pl-PL" sz="2400" dirty="0" err="1" smtClean="0"/>
              <a:t>urosepsy</a:t>
            </a:r>
            <a:r>
              <a:rPr lang="pl-PL" sz="2400" dirty="0" smtClean="0"/>
              <a:t> – dołączenie </a:t>
            </a:r>
            <a:r>
              <a:rPr lang="pl-PL" sz="2400" dirty="0" err="1" smtClean="0"/>
              <a:t>gentamycyny</a:t>
            </a:r>
            <a:r>
              <a:rPr lang="pl-PL" sz="2400" dirty="0" smtClean="0"/>
              <a:t> 3-5 mg/kg masy ciała na dobę w jednej dawce </a:t>
            </a:r>
          </a:p>
          <a:p>
            <a:pPr>
              <a:buFontTx/>
              <a:buChar char="-"/>
            </a:pPr>
            <a:r>
              <a:rPr lang="pl-PL" sz="2400" dirty="0" smtClean="0"/>
              <a:t>Takie samo leczenie w powikłanym ZUM (mężczyźni, cukrzyca) wymagającym leczenia szpitalnego</a:t>
            </a:r>
          </a:p>
          <a:p>
            <a:pPr>
              <a:buFontTx/>
              <a:buChar char="-"/>
            </a:pPr>
            <a:r>
              <a:rPr lang="pl-PL" sz="2400" dirty="0" smtClean="0"/>
              <a:t>Modyfikacja leczenia – na podstawie antybiogramu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282945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BEZOBJAWOWA BAKTERIURIA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/>
              <a:t>Nie wymaga leczenia – z wyjątkiem:</a:t>
            </a:r>
            <a:endParaRPr lang="pl-PL" sz="2400" dirty="0"/>
          </a:p>
          <a:p>
            <a:r>
              <a:rPr lang="pl-PL" sz="2400" dirty="0" smtClean="0"/>
              <a:t>kobiet </a:t>
            </a:r>
            <a:r>
              <a:rPr lang="pl-PL" sz="2400" dirty="0"/>
              <a:t>w </a:t>
            </a:r>
            <a:r>
              <a:rPr lang="pl-PL" sz="2400" dirty="0" smtClean="0"/>
              <a:t>ciąży</a:t>
            </a:r>
          </a:p>
          <a:p>
            <a:r>
              <a:rPr lang="pl-PL" sz="2400" dirty="0" smtClean="0"/>
              <a:t>mężczyzn </a:t>
            </a:r>
            <a:r>
              <a:rPr lang="pl-PL" sz="2400" dirty="0"/>
              <a:t>przed planowaną </a:t>
            </a:r>
            <a:r>
              <a:rPr lang="pl-PL" sz="2400" dirty="0" err="1"/>
              <a:t>przezcewkową</a:t>
            </a:r>
            <a:r>
              <a:rPr lang="pl-PL" sz="2400" dirty="0"/>
              <a:t> resekcją gruczołu krokowego – leczenie </a:t>
            </a:r>
            <a:r>
              <a:rPr lang="pl-PL" sz="2400" dirty="0" smtClean="0"/>
              <a:t>w</a:t>
            </a:r>
            <a:r>
              <a:rPr lang="pl-PL" sz="2400" dirty="0"/>
              <a:t> przeddzień zabiegu, antybiotykiem zgodnym z wynikiem posiewu, zwykle </a:t>
            </a:r>
            <a:r>
              <a:rPr lang="pl-PL" sz="2400" dirty="0" err="1" smtClean="0"/>
              <a:t>fluorochinolonem</a:t>
            </a:r>
            <a:endParaRPr lang="pl-PL" sz="2400" dirty="0" smtClean="0"/>
          </a:p>
          <a:p>
            <a:r>
              <a:rPr lang="pl-PL" sz="2400" dirty="0" smtClean="0"/>
              <a:t>u</a:t>
            </a:r>
            <a:r>
              <a:rPr lang="pl-PL" sz="2400" dirty="0"/>
              <a:t> osób przed zabiegami urologicznymi, w trakcie których może dojść do krwawienia z błony śluzowej dróg </a:t>
            </a:r>
            <a:r>
              <a:rPr lang="pl-PL" sz="2400" dirty="0" smtClean="0"/>
              <a:t>moczowych- jak </a:t>
            </a:r>
            <a:r>
              <a:rPr lang="pl-PL" sz="2400" dirty="0"/>
              <a:t>u mężczyzn przed </a:t>
            </a:r>
            <a:r>
              <a:rPr lang="pl-PL" sz="2400" dirty="0" err="1"/>
              <a:t>przezcewkową</a:t>
            </a:r>
            <a:r>
              <a:rPr lang="pl-PL" sz="2400" dirty="0"/>
              <a:t> resekcją gruczołu krokowego.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1185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4. Czas </a:t>
            </a:r>
            <a:r>
              <a:rPr lang="pl-PL" dirty="0"/>
              <a:t>terapii tak długo jak to konieczne i tak rzadko jak to </a:t>
            </a:r>
            <a:r>
              <a:rPr lang="pl-PL" dirty="0" smtClean="0"/>
              <a:t>możliwe</a:t>
            </a:r>
          </a:p>
          <a:p>
            <a:pPr marL="0" indent="0">
              <a:buNone/>
            </a:pPr>
            <a:r>
              <a:rPr lang="pl-PL" dirty="0" smtClean="0"/>
              <a:t>5. Przerwanie leczenia w momencie ustania wskazań do terapii  (zazwyczaj 3-5 dni po stabilizacji pacjenta – nie dotyczy bakteriemii MRSA)</a:t>
            </a:r>
          </a:p>
          <a:p>
            <a:pPr marL="0" indent="0">
              <a:buNone/>
            </a:pPr>
            <a:r>
              <a:rPr lang="pl-PL" dirty="0" smtClean="0"/>
              <a:t>6. Optymalny antybiotyk dla każdego pacjenta</a:t>
            </a:r>
          </a:p>
          <a:p>
            <a:pPr marL="0" indent="0">
              <a:buNone/>
            </a:pPr>
            <a:r>
              <a:rPr lang="pl-PL" dirty="0" smtClean="0"/>
              <a:t>7. Nie należy stosować antybiotyków należących do jednej grupy leków</a:t>
            </a:r>
          </a:p>
          <a:p>
            <a:pPr marL="0" indent="0">
              <a:buNone/>
            </a:pPr>
            <a:r>
              <a:rPr lang="pl-PL" dirty="0" smtClean="0"/>
              <a:t>8. Korzystanie z literatury fachowej, konsultacje antybiotykowe</a:t>
            </a:r>
          </a:p>
        </p:txBody>
      </p:sp>
    </p:spTree>
    <p:extLst>
      <p:ext uri="{BB962C8B-B14F-4D97-AF65-F5344CB8AC3E}">
        <p14:creationId xmlns:p14="http://schemas.microsoft.com/office/powerpoint/2010/main" val="39869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ZUM W CIĄŻY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sz="2400" dirty="0" err="1" smtClean="0"/>
              <a:t>Bakteriomocz</a:t>
            </a:r>
            <a:r>
              <a:rPr lang="pl-PL" sz="2400" dirty="0" smtClean="0"/>
              <a:t> </a:t>
            </a:r>
            <a:r>
              <a:rPr lang="pl-PL" sz="2400" dirty="0"/>
              <a:t>bezobjawowy: zwiększa ryzyko ostrego zapalenia pęcherza moczowego, OOZN, przedwczesnego porodu oraz małej masy urodzeniowej. </a:t>
            </a:r>
            <a:endParaRPr lang="pl-PL" sz="2400" dirty="0" smtClean="0"/>
          </a:p>
          <a:p>
            <a:r>
              <a:rPr lang="pl-PL" sz="2400" dirty="0" smtClean="0"/>
              <a:t>Posiew </a:t>
            </a:r>
            <a:r>
              <a:rPr lang="pl-PL" sz="2400" dirty="0"/>
              <a:t>moczu u kobiety ciężarnej należy wykonać ≥1 raz we wczesnym okresie ciąży (przy pierwszej wizycie lub między 12. a 16. tyg. ciąży) i zastosować leczenie w przypadku stwierdzenia znamiennego </a:t>
            </a:r>
            <a:r>
              <a:rPr lang="pl-PL" sz="2400" dirty="0" err="1"/>
              <a:t>bakteriomoczu</a:t>
            </a:r>
            <a:r>
              <a:rPr lang="pl-PL" sz="2400" dirty="0"/>
              <a:t>. </a:t>
            </a:r>
            <a:endParaRPr lang="pl-PL" sz="2400" dirty="0" smtClean="0"/>
          </a:p>
          <a:p>
            <a:r>
              <a:rPr lang="pl-PL" sz="2400" dirty="0" smtClean="0"/>
              <a:t>Leczenie</a:t>
            </a:r>
            <a:r>
              <a:rPr lang="pl-PL" sz="2400" dirty="0"/>
              <a:t> zgodne z wynikiem posiewu </a:t>
            </a:r>
            <a:r>
              <a:rPr lang="pl-PL" sz="2400" dirty="0" smtClean="0"/>
              <a:t>przez 7 dni, po</a:t>
            </a:r>
            <a:r>
              <a:rPr lang="pl-PL" sz="2400" dirty="0"/>
              <a:t> jego zakończeniu okresowo powtarzać posiew moczu w celu wykrycia nawrotu </a:t>
            </a:r>
            <a:r>
              <a:rPr lang="pl-PL" sz="2400" dirty="0" err="1" smtClean="0"/>
              <a:t>bakteriomoczu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820840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ZUM W CIĄŻY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- </a:t>
            </a:r>
            <a:r>
              <a:rPr lang="pl-PL" sz="2400" b="1" dirty="0" smtClean="0"/>
              <a:t>Zapalenie </a:t>
            </a:r>
            <a:r>
              <a:rPr lang="pl-PL" sz="2400" b="1" dirty="0"/>
              <a:t>pęcherza moczowego:</a:t>
            </a:r>
            <a:r>
              <a:rPr lang="pl-PL" sz="2400" dirty="0"/>
              <a:t> 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u="sng" dirty="0" err="1" smtClean="0"/>
              <a:t>amoksycylina</a:t>
            </a:r>
            <a:r>
              <a:rPr lang="pl-PL" sz="2400" u="sng" dirty="0"/>
              <a:t> 500 mg 3 × dz.; </a:t>
            </a:r>
            <a:r>
              <a:rPr lang="pl-PL" sz="2400" u="sng" dirty="0" smtClean="0"/>
              <a:t>lub</a:t>
            </a:r>
            <a:endParaRPr lang="pl-PL" sz="2400" u="sng" dirty="0"/>
          </a:p>
          <a:p>
            <a:pPr marL="0" indent="0">
              <a:buNone/>
            </a:pPr>
            <a:r>
              <a:rPr lang="pl-PL" sz="2400" u="sng" dirty="0" err="1"/>
              <a:t>a</a:t>
            </a:r>
            <a:r>
              <a:rPr lang="pl-PL" sz="2400" u="sng" dirty="0" err="1" smtClean="0"/>
              <a:t>moksycylina</a:t>
            </a:r>
            <a:r>
              <a:rPr lang="pl-PL" sz="2400" u="sng" dirty="0" smtClean="0"/>
              <a:t> z </a:t>
            </a:r>
            <a:r>
              <a:rPr lang="pl-PL" sz="2400" u="sng" dirty="0" err="1" smtClean="0"/>
              <a:t>klawulanianem</a:t>
            </a:r>
            <a:r>
              <a:rPr lang="pl-PL" sz="2400" u="sng" dirty="0"/>
              <a:t> </a:t>
            </a:r>
            <a:r>
              <a:rPr lang="pl-PL" sz="2400" u="sng" dirty="0" smtClean="0"/>
              <a:t>625 mg 3</a:t>
            </a:r>
            <a:r>
              <a:rPr lang="pl-PL" sz="2400" u="sng" dirty="0"/>
              <a:t> × dz.; </a:t>
            </a:r>
            <a:r>
              <a:rPr lang="pl-PL" sz="2400" u="sng" dirty="0" smtClean="0"/>
              <a:t>lub</a:t>
            </a:r>
          </a:p>
          <a:p>
            <a:pPr marL="0" indent="0">
              <a:buNone/>
            </a:pPr>
            <a:r>
              <a:rPr lang="pl-PL" sz="2400" u="sng" dirty="0" err="1" smtClean="0"/>
              <a:t>fosfomycyna</a:t>
            </a:r>
            <a:r>
              <a:rPr lang="pl-PL" sz="2400" u="sng" dirty="0"/>
              <a:t> 3,0 g jednorazowo; </a:t>
            </a:r>
            <a:r>
              <a:rPr lang="pl-PL" sz="2400" u="sng" dirty="0" smtClean="0"/>
              <a:t>lub</a:t>
            </a:r>
          </a:p>
          <a:p>
            <a:pPr marL="0" indent="0">
              <a:buNone/>
            </a:pPr>
            <a:r>
              <a:rPr lang="pl-PL" sz="2400" u="sng" dirty="0" err="1" smtClean="0"/>
              <a:t>kotrimoksazol</a:t>
            </a:r>
            <a:r>
              <a:rPr lang="pl-PL" sz="2400" u="sng" dirty="0" smtClean="0"/>
              <a:t> </a:t>
            </a:r>
            <a:r>
              <a:rPr lang="pl-PL" sz="2400" u="sng" dirty="0"/>
              <a:t>960 mg 2 × dz. (nie stosować w I trymestrze oraz krótko przed rozwiązaniem ciąży). </a:t>
            </a:r>
            <a:endParaRPr lang="pl-PL" sz="2400" u="sng" dirty="0" smtClean="0"/>
          </a:p>
          <a:p>
            <a:pPr marL="0" indent="0">
              <a:buNone/>
            </a:pPr>
            <a:r>
              <a:rPr lang="pl-PL" sz="2400" b="1" dirty="0" smtClean="0"/>
              <a:t>Leczenie</a:t>
            </a:r>
            <a:r>
              <a:rPr lang="pl-PL" sz="2400" dirty="0"/>
              <a:t> trwa 3–7 dni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Zawsze </a:t>
            </a:r>
            <a:r>
              <a:rPr lang="pl-PL" sz="2400" dirty="0"/>
              <a:t>należy wykonać posiew moczu i dostosować leczenie do jego wyniku.</a:t>
            </a:r>
          </a:p>
        </p:txBody>
      </p:sp>
    </p:spTree>
    <p:extLst>
      <p:ext uri="{BB962C8B-B14F-4D97-AF65-F5344CB8AC3E}">
        <p14:creationId xmlns:p14="http://schemas.microsoft.com/office/powerpoint/2010/main" val="634948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ZAPALENIE OTRZEWNEJ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sz="2400" dirty="0" smtClean="0"/>
              <a:t>Antybiotyki obejmujące swym działaniem E. coli oraz paciorkowce, jeżeli flora beztlenowa  - dodatkowo </a:t>
            </a:r>
            <a:r>
              <a:rPr lang="pl-PL" sz="2400" dirty="0" err="1" smtClean="0"/>
              <a:t>metronidazol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Leczenie zazwyczaj do 7 dni</a:t>
            </a:r>
          </a:p>
          <a:p>
            <a:pPr>
              <a:buFontTx/>
              <a:buChar char="-"/>
            </a:pPr>
            <a:r>
              <a:rPr lang="pl-PL" sz="2400" dirty="0" smtClean="0"/>
              <a:t>Zapalenie otrzewnej o umiarkowanie ciężkim przebiegu:</a:t>
            </a:r>
          </a:p>
          <a:p>
            <a:pPr marL="0" indent="0">
              <a:buNone/>
            </a:pPr>
            <a:r>
              <a:rPr lang="pl-PL" sz="2400" u="sng" dirty="0" err="1" smtClean="0"/>
              <a:t>Ceftriakson</a:t>
            </a:r>
            <a:r>
              <a:rPr lang="pl-PL" sz="2400" u="sng" dirty="0" smtClean="0"/>
              <a:t> 2 g co 24 godziny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+ </a:t>
            </a:r>
            <a:r>
              <a:rPr lang="pl-PL" sz="2400" u="sng" dirty="0" err="1" smtClean="0"/>
              <a:t>Metronidazol</a:t>
            </a:r>
            <a:r>
              <a:rPr lang="pl-PL" sz="2400" u="sng" dirty="0" smtClean="0"/>
              <a:t> 500 mg co 8 godzin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lub</a:t>
            </a:r>
          </a:p>
          <a:p>
            <a:pPr marL="0" indent="0">
              <a:buNone/>
            </a:pPr>
            <a:r>
              <a:rPr lang="pl-PL" sz="2400" u="sng" dirty="0" err="1" smtClean="0"/>
              <a:t>Ciprofloksacyna</a:t>
            </a:r>
            <a:r>
              <a:rPr lang="pl-PL" sz="2400" u="sng" dirty="0" smtClean="0"/>
              <a:t> 400 mg co 12 godzin </a:t>
            </a:r>
            <a:r>
              <a:rPr lang="pl-PL" sz="2400" u="sng" dirty="0" err="1" smtClean="0"/>
              <a:t>i.v</a:t>
            </a:r>
            <a:r>
              <a:rPr lang="pl-PL" sz="2400" u="sng" dirty="0" smtClean="0"/>
              <a:t> + </a:t>
            </a:r>
            <a:r>
              <a:rPr lang="pl-PL" sz="2400" u="sng" dirty="0" err="1" smtClean="0"/>
              <a:t>Metronidazol</a:t>
            </a:r>
            <a:r>
              <a:rPr lang="pl-PL" sz="2400" u="sng" dirty="0" smtClean="0"/>
              <a:t> 500 mg co 8 godzin </a:t>
            </a:r>
            <a:r>
              <a:rPr lang="pl-PL" sz="2400" u="sng" dirty="0" err="1" smtClean="0"/>
              <a:t>i.v</a:t>
            </a:r>
            <a:endParaRPr lang="pl-PL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2877929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ZAPALENIE OTRZEWNEJ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sz="2800" dirty="0" smtClean="0"/>
              <a:t>Zapalenie </a:t>
            </a:r>
            <a:r>
              <a:rPr lang="pl-PL" sz="2800" dirty="0"/>
              <a:t>otrzewnej o </a:t>
            </a:r>
            <a:r>
              <a:rPr lang="pl-PL" sz="2800" dirty="0" smtClean="0"/>
              <a:t>ciężkim </a:t>
            </a:r>
            <a:r>
              <a:rPr lang="pl-PL" sz="2800" dirty="0"/>
              <a:t>przebiegu</a:t>
            </a:r>
            <a:r>
              <a:rPr lang="pl-PL" sz="2800" dirty="0" smtClean="0"/>
              <a:t>: </a:t>
            </a:r>
          </a:p>
          <a:p>
            <a:pPr marL="0" indent="0">
              <a:buNone/>
            </a:pPr>
            <a:r>
              <a:rPr lang="pl-PL" sz="2800" u="sng" dirty="0" err="1" smtClean="0"/>
              <a:t>Piperacylina</a:t>
            </a:r>
            <a:r>
              <a:rPr lang="pl-PL" sz="2800" u="sng" dirty="0" smtClean="0"/>
              <a:t> z </a:t>
            </a:r>
            <a:r>
              <a:rPr lang="pl-PL" sz="2800" u="sng" dirty="0" err="1" smtClean="0"/>
              <a:t>tazobaktamem</a:t>
            </a:r>
            <a:r>
              <a:rPr lang="pl-PL" sz="2800" u="sng" dirty="0" smtClean="0"/>
              <a:t> 4,5 g co 6-8 godzin </a:t>
            </a:r>
            <a:r>
              <a:rPr lang="pl-PL" sz="2800" u="sng" dirty="0" err="1" smtClean="0"/>
              <a:t>i.v</a:t>
            </a:r>
            <a:r>
              <a:rPr lang="pl-PL" sz="2800" u="sng" dirty="0" smtClean="0"/>
              <a:t> lub</a:t>
            </a:r>
          </a:p>
          <a:p>
            <a:pPr marL="0" indent="0">
              <a:buNone/>
            </a:pPr>
            <a:r>
              <a:rPr lang="pl-PL" sz="2800" u="sng" dirty="0" err="1" smtClean="0"/>
              <a:t>Meropenem</a:t>
            </a:r>
            <a:r>
              <a:rPr lang="pl-PL" sz="2800" u="sng" dirty="0" smtClean="0"/>
              <a:t> 1 g co 8 godzin </a:t>
            </a:r>
            <a:r>
              <a:rPr lang="pl-PL" sz="2800" u="sng" dirty="0" err="1" smtClean="0"/>
              <a:t>i.v</a:t>
            </a:r>
            <a:r>
              <a:rPr lang="pl-PL" sz="2800" u="sng" dirty="0" smtClean="0"/>
              <a:t> lub </a:t>
            </a:r>
          </a:p>
          <a:p>
            <a:pPr marL="0" indent="0">
              <a:buNone/>
            </a:pPr>
            <a:r>
              <a:rPr lang="pl-PL" sz="2800" u="sng" dirty="0" err="1" smtClean="0"/>
              <a:t>Imipenem</a:t>
            </a:r>
            <a:r>
              <a:rPr lang="pl-PL" sz="2800" u="sng" dirty="0" smtClean="0"/>
              <a:t> 500 g co 6 godzin lub 1 g co 8 godzin </a:t>
            </a:r>
            <a:r>
              <a:rPr lang="pl-PL" sz="2800" u="sng" dirty="0" err="1" smtClean="0"/>
              <a:t>i.v</a:t>
            </a:r>
            <a:endParaRPr lang="pl-PL" sz="2800" u="sng" dirty="0" smtClean="0"/>
          </a:p>
          <a:p>
            <a:pPr marL="0" indent="0">
              <a:buNone/>
            </a:pPr>
            <a:endParaRPr lang="pl-PL" sz="2800" dirty="0" smtClean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0895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PODEJRZENIE SEPSY W SOR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sz="2400" dirty="0" smtClean="0"/>
              <a:t>Etiologia </a:t>
            </a:r>
            <a:r>
              <a:rPr lang="pl-PL" sz="2400" dirty="0" err="1" smtClean="0"/>
              <a:t>Neisseria</a:t>
            </a:r>
            <a:r>
              <a:rPr lang="pl-PL" sz="2400" dirty="0" smtClean="0"/>
              <a:t> </a:t>
            </a:r>
            <a:r>
              <a:rPr lang="pl-PL" sz="2400" dirty="0" err="1" smtClean="0"/>
              <a:t>meningitidis</a:t>
            </a:r>
            <a:r>
              <a:rPr lang="pl-PL" sz="2400" dirty="0" smtClean="0"/>
              <a:t> </a:t>
            </a:r>
          </a:p>
          <a:p>
            <a:pPr marL="0" indent="0">
              <a:buNone/>
            </a:pPr>
            <a:r>
              <a:rPr lang="pl-PL" sz="2400" dirty="0" smtClean="0"/>
              <a:t>- Inwazyjna choroba </a:t>
            </a:r>
            <a:r>
              <a:rPr lang="pl-PL" sz="2400" dirty="0" err="1" smtClean="0"/>
              <a:t>meningokokowa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Spełnione kryteria biochemiczne i kliniczne sepsy oraz zaburzenia perfuzji tkankowej</a:t>
            </a:r>
          </a:p>
          <a:p>
            <a:pPr marL="0" indent="0">
              <a:buNone/>
            </a:pPr>
            <a:r>
              <a:rPr lang="pl-PL" sz="2400" dirty="0" smtClean="0"/>
              <a:t> CEFTRIAKSON 2 g </a:t>
            </a:r>
            <a:r>
              <a:rPr lang="pl-PL" sz="2400" dirty="0" err="1" smtClean="0"/>
              <a:t>i.v</a:t>
            </a:r>
            <a:r>
              <a:rPr lang="pl-PL" sz="2400" dirty="0" smtClean="0"/>
              <a:t> w ciągu godziny od podjęcia podejrzenia sepsy</a:t>
            </a:r>
          </a:p>
        </p:txBody>
      </p:sp>
    </p:spTree>
    <p:extLst>
      <p:ext uri="{BB962C8B-B14F-4D97-AF65-F5344CB8AC3E}">
        <p14:creationId xmlns:p14="http://schemas.microsoft.com/office/powerpoint/2010/main" val="30288097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POZASZPITALNE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ZŁAMANIE OTWARTE W SOR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- </a:t>
            </a:r>
            <a:r>
              <a:rPr lang="pl-PL" sz="2800" dirty="0" err="1" smtClean="0"/>
              <a:t>Cefuroksym</a:t>
            </a:r>
            <a:r>
              <a:rPr lang="pl-PL" sz="2800" dirty="0" smtClean="0"/>
              <a:t> 1,5 g </a:t>
            </a:r>
            <a:r>
              <a:rPr lang="pl-PL" sz="2800" dirty="0" err="1" smtClean="0"/>
              <a:t>i.v</a:t>
            </a:r>
            <a:r>
              <a:rPr lang="pl-PL" sz="2800" dirty="0" smtClean="0"/>
              <a:t> co 8 godzin + </a:t>
            </a:r>
            <a:r>
              <a:rPr lang="pl-PL" sz="2800" dirty="0" err="1" smtClean="0"/>
              <a:t>Metronidazol</a:t>
            </a:r>
            <a:r>
              <a:rPr lang="pl-PL" sz="2800" dirty="0" smtClean="0"/>
              <a:t> 500 mg </a:t>
            </a:r>
            <a:r>
              <a:rPr lang="pl-PL" sz="2800" dirty="0" err="1" smtClean="0"/>
              <a:t>i.v</a:t>
            </a:r>
            <a:r>
              <a:rPr lang="pl-PL" sz="2800" dirty="0" smtClean="0"/>
              <a:t> co 8 godzin</a:t>
            </a:r>
          </a:p>
          <a:p>
            <a:pPr marL="0" indent="0">
              <a:buNone/>
            </a:pPr>
            <a:r>
              <a:rPr lang="pl-PL" sz="2800" dirty="0" smtClean="0"/>
              <a:t>- Pobranie wymazu bezpośredniego i na antybiogram</a:t>
            </a:r>
          </a:p>
          <a:p>
            <a:pPr marL="0" indent="0">
              <a:buNone/>
            </a:pPr>
            <a:r>
              <a:rPr lang="pl-PL" sz="2800" dirty="0" smtClean="0"/>
              <a:t>- Pobranie wymazu z nosa celem określenia nosicielstwa </a:t>
            </a:r>
            <a:r>
              <a:rPr lang="pl-PL" sz="2800" dirty="0" err="1" smtClean="0"/>
              <a:t>Staphylococcus</a:t>
            </a:r>
            <a:r>
              <a:rPr lang="pl-PL" sz="2800" dirty="0" smtClean="0"/>
              <a:t> </a:t>
            </a:r>
            <a:r>
              <a:rPr lang="pl-PL" sz="2800" dirty="0" err="1" smtClean="0"/>
              <a:t>aureus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0145274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ZAKAŻENIA SZPITALNE </a:t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ZAKAŻENIE DRÓG MOCZOWYCH ZWIĄZANE Z CEWNIKIEM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sz="2400" dirty="0" smtClean="0"/>
              <a:t>Prawie </a:t>
            </a:r>
            <a:r>
              <a:rPr lang="pl-PL" sz="2400" dirty="0"/>
              <a:t>80% jest związanych z obecnością cewnika w pęcherzu </a:t>
            </a:r>
            <a:r>
              <a:rPr lang="pl-PL" sz="2400" dirty="0" smtClean="0"/>
              <a:t>moczowym.</a:t>
            </a:r>
          </a:p>
          <a:p>
            <a:pPr>
              <a:buFontTx/>
              <a:buChar char="-"/>
            </a:pPr>
            <a:r>
              <a:rPr lang="pl-PL" sz="2400" dirty="0" smtClean="0"/>
              <a:t>Ryzyko </a:t>
            </a:r>
            <a:r>
              <a:rPr lang="pl-PL" sz="2400" dirty="0"/>
              <a:t>związane z jednorazowym, nawet krótkotrwałym, utrzymywaniem cewnika w pęcherzu moczowym wynosi od 1% (młode kobiety niebędące w ciąży) do 20% u chorych hospitalizowanych lub u kobiet </a:t>
            </a:r>
            <a:r>
              <a:rPr lang="pl-PL" sz="2400" dirty="0" err="1"/>
              <a:t>zacewnikowanych</a:t>
            </a:r>
            <a:r>
              <a:rPr lang="pl-PL" sz="2400" dirty="0"/>
              <a:t> przed </a:t>
            </a:r>
            <a:r>
              <a:rPr lang="pl-PL" sz="2400" dirty="0" smtClean="0"/>
              <a:t>porodem</a:t>
            </a:r>
          </a:p>
          <a:p>
            <a:pPr>
              <a:buFontTx/>
              <a:buChar char="-"/>
            </a:pPr>
            <a:r>
              <a:rPr lang="pl-PL" sz="2400" dirty="0" smtClean="0"/>
              <a:t>Weryfikacja zasadności cewnikowania dróg moczowych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531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WSKAZANIA DO CEWNIKOWANIA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zwężenie dróg moczowych (cewki moczowej, szyi pęcherza) utrudniające mikcję,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pęcherz neurogenny powodujący zastój moczu,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zabiegi urologiczne,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monitorowanie diurezy u chorych z ostrym uszkodzeniem nerek i zaburzeniami świadomości,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rany okolicy krzyżowej u chorych z nietrzymaniem moczu,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• </a:t>
            </a:r>
            <a:r>
              <a:rPr lang="pl-PL" sz="2400" dirty="0"/>
              <a:t>u chorych obłożnie z nietrzymaniem moczu</a:t>
            </a:r>
          </a:p>
        </p:txBody>
      </p:sp>
    </p:spTree>
    <p:extLst>
      <p:ext uri="{BB962C8B-B14F-4D97-AF65-F5344CB8AC3E}">
        <p14:creationId xmlns:p14="http://schemas.microsoft.com/office/powerpoint/2010/main" val="306522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ZAKAŻENIA SZPITALNE 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ZAKAŻENIE DRÓG MOCZOWYCH ZWIĄZANE Z CEWNIKIEM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Rozpoznanie ZUM u chorych z cewnikiem w drogach moczowych ustala się na podstawie objawów klinicznych, typowych zmian w badaniu ogólnym moczu i stwierdzenia znamiennego </a:t>
            </a:r>
            <a:r>
              <a:rPr lang="pl-PL" sz="2400" dirty="0" err="1"/>
              <a:t>bakteriomoczu</a:t>
            </a:r>
            <a:r>
              <a:rPr lang="pl-PL" sz="2400" dirty="0"/>
              <a:t> (≥10</a:t>
            </a:r>
            <a:r>
              <a:rPr lang="pl-PL" sz="2400" baseline="30000" dirty="0"/>
              <a:t>3</a:t>
            </a:r>
            <a:r>
              <a:rPr lang="pl-PL" sz="2400" dirty="0"/>
              <a:t>CFU/ml moczu</a:t>
            </a:r>
            <a:r>
              <a:rPr lang="pl-PL" sz="2400" dirty="0" smtClean="0"/>
              <a:t>)</a:t>
            </a:r>
          </a:p>
          <a:p>
            <a:r>
              <a:rPr lang="pl-PL" sz="2400" dirty="0" smtClean="0"/>
              <a:t>Nie leczy się nosicielstwa bakterii (w tym </a:t>
            </a:r>
            <a:r>
              <a:rPr lang="pl-PL" sz="2400" dirty="0" err="1" smtClean="0"/>
              <a:t>wielolekopornych</a:t>
            </a:r>
            <a:r>
              <a:rPr lang="pl-PL" sz="2400" dirty="0" smtClean="0"/>
              <a:t>)</a:t>
            </a:r>
          </a:p>
          <a:p>
            <a:r>
              <a:rPr lang="pl-PL" sz="2400" dirty="0" smtClean="0"/>
              <a:t>Leczenie zakażenia - zgodnie z antybiogramem</a:t>
            </a:r>
          </a:p>
          <a:p>
            <a:r>
              <a:rPr lang="pl-PL" sz="2400" dirty="0" smtClean="0"/>
              <a:t>Nie zaleca się podawania antybiotyku jako profilaktyki zakażenia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7197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ZAKAŻENIA ZWIĄZANE Z LINIĄ NACZYNIOWĄ OBWODOWĄ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Zakażenia krwi związane z obecnością linii naczyniowej obwodowej występują </a:t>
            </a:r>
            <a:r>
              <a:rPr lang="pl-PL" sz="2400" dirty="0" smtClean="0"/>
              <a:t>stosunkowo rzadko </a:t>
            </a:r>
            <a:r>
              <a:rPr lang="pl-PL" sz="2400" dirty="0"/>
              <a:t>(0,1% pacjentów z </a:t>
            </a:r>
            <a:r>
              <a:rPr lang="pl-PL" sz="2400" dirty="0" err="1"/>
              <a:t>wenflonem</a:t>
            </a:r>
            <a:r>
              <a:rPr lang="pl-PL" sz="2400" dirty="0"/>
              <a:t>), jednakże mogą skutkować trudnymi do wyleczenia powikłaniami </a:t>
            </a:r>
            <a:endParaRPr lang="pl-PL" sz="2400" dirty="0" smtClean="0"/>
          </a:p>
          <a:p>
            <a:r>
              <a:rPr lang="pl-PL" sz="2400" dirty="0" smtClean="0"/>
              <a:t>Gronkowiec złocisty </a:t>
            </a:r>
            <a:r>
              <a:rPr lang="pl-PL" sz="2400" dirty="0"/>
              <a:t>(ok. 50% przypadków) oraz gronkowce </a:t>
            </a:r>
            <a:r>
              <a:rPr lang="pl-PL" sz="2400" dirty="0" err="1"/>
              <a:t>koagulazo</a:t>
            </a:r>
            <a:r>
              <a:rPr lang="pl-PL" sz="2400" dirty="0"/>
              <a:t>-ujemne (ok. 30</a:t>
            </a:r>
            <a:r>
              <a:rPr lang="pl-PL" sz="2400" dirty="0" smtClean="0"/>
              <a:t>%)</a:t>
            </a:r>
          </a:p>
          <a:p>
            <a:r>
              <a:rPr lang="pl-PL" sz="2400" dirty="0" smtClean="0"/>
              <a:t>W </a:t>
            </a:r>
            <a:r>
              <a:rPr lang="pl-PL" sz="2400" dirty="0"/>
              <a:t>każdym przypadku odczynu w okolicy </a:t>
            </a:r>
            <a:r>
              <a:rPr lang="pl-PL" sz="2400" dirty="0" err="1"/>
              <a:t>wenflonu</a:t>
            </a:r>
            <a:r>
              <a:rPr lang="pl-PL" sz="2400" dirty="0"/>
              <a:t> należy wdrożyć kliniczną diagnostykę różnicową między reakcją niepożądaną na ciało obce lub przetoczony lek a powstaniem </a:t>
            </a:r>
            <a:r>
              <a:rPr lang="pl-PL" sz="2400" dirty="0" smtClean="0"/>
              <a:t>zakażenia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3866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TERAPIA EMPIRYCZNA – ocena prawdopodobieństwa zakażenia określonym patogenem, w szpitalu – mapy mikrobiologiczne</a:t>
            </a:r>
          </a:p>
          <a:p>
            <a:pPr>
              <a:buFontTx/>
              <a:buChar char="-"/>
            </a:pPr>
            <a:r>
              <a:rPr lang="pl-PL" dirty="0" smtClean="0"/>
              <a:t>TERAPIA CELOWANA – oparta na antybiogramie</a:t>
            </a:r>
          </a:p>
          <a:p>
            <a:pPr>
              <a:buFontTx/>
              <a:buChar char="-"/>
            </a:pPr>
            <a:r>
              <a:rPr lang="pl-PL" dirty="0" smtClean="0"/>
              <a:t>Warunkiem uzyskania prawidłowego antybiogramu – właściwe pobranie materiału do badania mikrobiologicznego</a:t>
            </a:r>
          </a:p>
          <a:p>
            <a:pPr>
              <a:buFontTx/>
              <a:buChar char="-"/>
            </a:pPr>
            <a:r>
              <a:rPr lang="pl-PL" dirty="0" smtClean="0"/>
              <a:t>Terapia empiryczna nie zwalnia z diagnostyki mikrobiologicznej i weryfikacji zastosowanego leczenia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686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ZWIĄZANE Z LINIĄ NACZYNIOWĄ OBWODOWĄ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Na </a:t>
            </a:r>
            <a:r>
              <a:rPr lang="pl-PL" sz="2800" dirty="0"/>
              <a:t>zakażenie wskazuje</a:t>
            </a:r>
            <a:r>
              <a:rPr lang="pl-PL" sz="2800" dirty="0" smtClean="0"/>
              <a:t>:</a:t>
            </a:r>
          </a:p>
          <a:p>
            <a:r>
              <a:rPr lang="pl-PL" sz="2800" dirty="0" smtClean="0"/>
              <a:t> </a:t>
            </a:r>
            <a:r>
              <a:rPr lang="pl-PL" sz="2800" dirty="0"/>
              <a:t>pojawienie się odczynu &gt; 24 godz. od założenia linii, </a:t>
            </a:r>
            <a:endParaRPr lang="pl-PL" sz="2800" dirty="0" smtClean="0"/>
          </a:p>
          <a:p>
            <a:r>
              <a:rPr lang="pl-PL" sz="2800" dirty="0" smtClean="0"/>
              <a:t>wyciek </a:t>
            </a:r>
            <a:r>
              <a:rPr lang="pl-PL" sz="2800" dirty="0"/>
              <a:t>ropny, </a:t>
            </a:r>
            <a:endParaRPr lang="pl-PL" sz="2800" dirty="0" smtClean="0"/>
          </a:p>
          <a:p>
            <a:r>
              <a:rPr lang="pl-PL" sz="2800" dirty="0" smtClean="0"/>
              <a:t>gorączka </a:t>
            </a:r>
          </a:p>
        </p:txBody>
      </p:sp>
    </p:spTree>
    <p:extLst>
      <p:ext uri="{BB962C8B-B14F-4D97-AF65-F5344CB8AC3E}">
        <p14:creationId xmlns:p14="http://schemas.microsoft.com/office/powerpoint/2010/main" val="29920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ZWIĄZANE Z LINIĄ NACZYNIOWĄ OBWODOWĄ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Podejrzenie </a:t>
            </a:r>
            <a:r>
              <a:rPr lang="pl-PL" sz="2800" dirty="0"/>
              <a:t>zakażenia związanego z linią obwodową </a:t>
            </a:r>
            <a:r>
              <a:rPr lang="pl-PL" sz="2800" dirty="0" smtClean="0"/>
              <a:t> -  </a:t>
            </a:r>
            <a:r>
              <a:rPr lang="pl-PL" sz="2800" dirty="0"/>
              <a:t>pobrać krew na </a:t>
            </a:r>
            <a:r>
              <a:rPr lang="pl-PL" sz="2800" dirty="0" smtClean="0"/>
              <a:t>posiew (2 komplety), </a:t>
            </a:r>
            <a:r>
              <a:rPr lang="pl-PL" sz="2800" dirty="0"/>
              <a:t>usunąć linię </a:t>
            </a:r>
            <a:r>
              <a:rPr lang="pl-PL" sz="2800" dirty="0" smtClean="0"/>
              <a:t>oraz wdrożyć antybiotykoterapię </a:t>
            </a:r>
            <a:r>
              <a:rPr lang="pl-PL" sz="2800" dirty="0"/>
              <a:t>o działaniu </a:t>
            </a:r>
            <a:r>
              <a:rPr lang="pl-PL" sz="2800" dirty="0" err="1"/>
              <a:t>przeciwgronkowcowym</a:t>
            </a:r>
            <a:r>
              <a:rPr lang="pl-PL" sz="2800" dirty="0"/>
              <a:t>, </a:t>
            </a:r>
            <a:endParaRPr lang="pl-PL" sz="2800" dirty="0" smtClean="0"/>
          </a:p>
          <a:p>
            <a:pPr marL="0" indent="0">
              <a:buNone/>
            </a:pPr>
            <a:r>
              <a:rPr lang="pl-PL" sz="2800" u="sng" dirty="0" err="1" smtClean="0"/>
              <a:t>kloksacylina</a:t>
            </a:r>
            <a:r>
              <a:rPr lang="pl-PL" sz="2800" u="sng" dirty="0" smtClean="0"/>
              <a:t> </a:t>
            </a:r>
            <a:r>
              <a:rPr lang="pl-PL" sz="2800" u="sng" dirty="0"/>
              <a:t>4 x 1-2 g iv lub </a:t>
            </a:r>
            <a:r>
              <a:rPr lang="pl-PL" sz="2800" u="sng" dirty="0" err="1"/>
              <a:t>cefazolina</a:t>
            </a:r>
            <a:r>
              <a:rPr lang="pl-PL" sz="2800" u="sng" dirty="0"/>
              <a:t> 3-4 x 1 g </a:t>
            </a:r>
            <a:r>
              <a:rPr lang="pl-PL" sz="2800" u="sng" dirty="0" smtClean="0"/>
              <a:t>i</a:t>
            </a:r>
            <a:endParaRPr lang="pl-PL" sz="2800" u="sng" dirty="0"/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47301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/>
              <a:t>ZAKAŻENIA ZWIĄZANE Z LINIĄ NACZYNIOWĄ  </a:t>
            </a:r>
            <a:r>
              <a:rPr lang="pl-PL" sz="2800" dirty="0" smtClean="0"/>
              <a:t>CENTRALNĄ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- </a:t>
            </a:r>
            <a:r>
              <a:rPr lang="pl-PL" sz="2400" dirty="0" smtClean="0"/>
              <a:t>Objawy </a:t>
            </a:r>
            <a:r>
              <a:rPr lang="pl-PL" sz="2400" dirty="0"/>
              <a:t>miejscowe </a:t>
            </a:r>
            <a:r>
              <a:rPr lang="pl-PL" sz="2400" dirty="0" smtClean="0"/>
              <a:t>jedynie </a:t>
            </a:r>
            <a:r>
              <a:rPr lang="pl-PL" sz="2400" dirty="0"/>
              <a:t>u ¼ pacjentów z bakteriemią </a:t>
            </a:r>
            <a:r>
              <a:rPr lang="pl-PL" sz="2400" dirty="0" err="1" smtClean="0"/>
              <a:t>odcewnikową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Pobieranie </a:t>
            </a:r>
            <a:r>
              <a:rPr lang="pl-PL" sz="2400" dirty="0"/>
              <a:t>posiewów krwi: u każdego pacjenta z LNC, który zagorączkował i istnieje podejrzenie zakażenia, należy pobrać jednoczasowo krew na posiew z co najmniej dwóch miejsc: bezpośrednio </a:t>
            </a:r>
            <a:r>
              <a:rPr lang="pl-PL" sz="2400" dirty="0" smtClean="0"/>
              <a:t>z żyły </a:t>
            </a:r>
            <a:r>
              <a:rPr lang="pl-PL" sz="2400" dirty="0"/>
              <a:t>oraz z LNC; jeśli brak jest możliwości pobrania krwi bezpośrednio </a:t>
            </a:r>
            <a:r>
              <a:rPr lang="pl-PL" sz="2400" dirty="0" smtClean="0"/>
              <a:t>z żyły</a:t>
            </a:r>
            <a:r>
              <a:rPr lang="pl-PL" sz="2400" dirty="0"/>
              <a:t>, należy pobrać krew przez co najmniej dwa kanały </a:t>
            </a:r>
            <a:r>
              <a:rPr lang="pl-PL" sz="2400" dirty="0" smtClean="0"/>
              <a:t>LNC</a:t>
            </a:r>
          </a:p>
          <a:p>
            <a:pPr>
              <a:buFontTx/>
              <a:buChar char="-"/>
            </a:pPr>
            <a:r>
              <a:rPr lang="pl-PL" sz="2400" dirty="0" smtClean="0"/>
              <a:t>Jeżeli </a:t>
            </a:r>
            <a:r>
              <a:rPr lang="pl-PL" sz="2400" dirty="0"/>
              <a:t>LNC jest usuwana z powodu podejrzenia zakażenia, końcówkę (ok. 4 cm) należy przesłać na badanie </a:t>
            </a:r>
            <a:r>
              <a:rPr lang="pl-PL" sz="2400" dirty="0" smtClean="0"/>
              <a:t>mikrobiologiczne</a:t>
            </a:r>
          </a:p>
          <a:p>
            <a:pPr>
              <a:buFontTx/>
              <a:buChar char="-"/>
            </a:pPr>
            <a:r>
              <a:rPr lang="pl-PL" sz="2400" dirty="0" smtClean="0"/>
              <a:t>Leczenie  - zależne od aktualnej sytuacji epidemiologicznej w oddziale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1415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Bakteriemia MSSA / MRSA</a:t>
            </a: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200" dirty="0" smtClean="0"/>
              <a:t>Bakteriemia </a:t>
            </a:r>
            <a:r>
              <a:rPr lang="pl-PL" sz="2200" dirty="0"/>
              <a:t>o etiologii </a:t>
            </a:r>
            <a:r>
              <a:rPr lang="pl-PL" sz="2200" i="1" dirty="0" err="1"/>
              <a:t>Staphylococous</a:t>
            </a:r>
            <a:r>
              <a:rPr lang="pl-PL" sz="2200" i="1" dirty="0"/>
              <a:t> </a:t>
            </a:r>
            <a:r>
              <a:rPr lang="pl-PL" sz="2200" i="1" dirty="0" err="1"/>
              <a:t>aureus</a:t>
            </a:r>
            <a:r>
              <a:rPr lang="pl-PL" sz="2200" i="1" dirty="0"/>
              <a:t> </a:t>
            </a:r>
            <a:r>
              <a:rPr lang="pl-PL" sz="2200" dirty="0"/>
              <a:t>obarczona jest </a:t>
            </a:r>
            <a:r>
              <a:rPr lang="pl-PL" sz="2200" dirty="0" smtClean="0"/>
              <a:t>30 dniową śmiertelnością związaną z zakażeniem na poziomie do 25% i całkowitą 90-dniową śmiertelnością ok. 25-30% </a:t>
            </a:r>
          </a:p>
          <a:p>
            <a:pPr>
              <a:buFontTx/>
              <a:buChar char="-"/>
            </a:pPr>
            <a:r>
              <a:rPr lang="pl-PL" sz="2200" dirty="0" smtClean="0"/>
              <a:t>Powikłania bakteriemii mogą występować u 1/3 pacjentów i </a:t>
            </a:r>
            <a:r>
              <a:rPr lang="pl-PL" sz="2200" dirty="0"/>
              <a:t>należą do </a:t>
            </a:r>
            <a:r>
              <a:rPr lang="pl-PL" sz="2200" dirty="0" smtClean="0"/>
              <a:t>nich:</a:t>
            </a:r>
          </a:p>
          <a:p>
            <a:r>
              <a:rPr lang="pl-PL" sz="2200" dirty="0" smtClean="0"/>
              <a:t>infekcyjne </a:t>
            </a:r>
            <a:r>
              <a:rPr lang="pl-PL" sz="2200" dirty="0"/>
              <a:t>zapalenie wsierdzia (IZW), </a:t>
            </a:r>
            <a:endParaRPr lang="pl-PL" sz="2200" dirty="0" smtClean="0"/>
          </a:p>
          <a:p>
            <a:r>
              <a:rPr lang="pl-PL" sz="2200" dirty="0" smtClean="0"/>
              <a:t>zakażenia </a:t>
            </a:r>
            <a:r>
              <a:rPr lang="pl-PL" sz="2200" dirty="0"/>
              <a:t>kości w tym trzonów kręgosłupa, </a:t>
            </a:r>
            <a:endParaRPr lang="pl-PL" sz="2200" dirty="0" smtClean="0"/>
          </a:p>
          <a:p>
            <a:r>
              <a:rPr lang="pl-PL" sz="2200" dirty="0" smtClean="0"/>
              <a:t>ropnie </a:t>
            </a:r>
            <a:r>
              <a:rPr lang="pl-PL" sz="2200" dirty="0"/>
              <a:t>przerzutowe</a:t>
            </a:r>
          </a:p>
          <a:p>
            <a:r>
              <a:rPr lang="pl-PL" sz="2200" dirty="0"/>
              <a:t>do mięśni biodrowo-lędźwiowych, </a:t>
            </a:r>
            <a:endParaRPr lang="pl-PL" sz="2200" dirty="0" smtClean="0"/>
          </a:p>
          <a:p>
            <a:r>
              <a:rPr lang="pl-PL" sz="2200" dirty="0" smtClean="0"/>
              <a:t>ropnie </a:t>
            </a:r>
            <a:r>
              <a:rPr lang="pl-PL" sz="2200" dirty="0"/>
              <a:t>nadtwardówkowe w obrębie kręgosłupa lędźwiowego, </a:t>
            </a:r>
            <a:endParaRPr lang="pl-PL" sz="2200" dirty="0" smtClean="0"/>
          </a:p>
          <a:p>
            <a:r>
              <a:rPr lang="pl-PL" sz="2200" dirty="0"/>
              <a:t>r</a:t>
            </a:r>
            <a:r>
              <a:rPr lang="pl-PL" sz="2200" dirty="0" smtClean="0"/>
              <a:t>opnie </a:t>
            </a:r>
            <a:r>
              <a:rPr lang="pl-PL" sz="2200" dirty="0"/>
              <a:t>wątroby i śledziony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451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Bakteriemia MSSA / MRSA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Bakteriemia o etiologii MSSA </a:t>
            </a:r>
          </a:p>
          <a:p>
            <a:pPr marL="0" indent="0">
              <a:buNone/>
            </a:pPr>
            <a:r>
              <a:rPr lang="pl-PL" sz="2400" u="sng" dirty="0" err="1"/>
              <a:t>kloksacylina</a:t>
            </a:r>
            <a:r>
              <a:rPr lang="pl-PL" sz="2400" u="sng" dirty="0"/>
              <a:t> w dawce 2 g iv co 6 godz.</a:t>
            </a:r>
          </a:p>
          <a:p>
            <a:r>
              <a:rPr lang="pl-PL" sz="2400" u="sng" dirty="0"/>
              <a:t>Bakteriemia o etiologii MRSA</a:t>
            </a:r>
          </a:p>
          <a:p>
            <a:pPr marL="0" indent="0">
              <a:buNone/>
            </a:pPr>
            <a:r>
              <a:rPr lang="pl-PL" sz="2400" u="sng" dirty="0"/>
              <a:t>Wankomycyna w dawce 15-20 mg/kg (maksymalnie 2 g na dawkę), podawanej co 8-12 godz.</a:t>
            </a:r>
          </a:p>
          <a:p>
            <a:pPr marL="0" indent="0">
              <a:buNone/>
            </a:pPr>
            <a:r>
              <a:rPr lang="pl-PL" sz="2400" dirty="0"/>
              <a:t>Zalecane jest monitorowanie stężeń minimalnych wankomycyny tak aby uzyskać poziom 15-20 mg/l</a:t>
            </a:r>
          </a:p>
          <a:p>
            <a:r>
              <a:rPr lang="pl-PL" sz="2400" dirty="0"/>
              <a:t>Leczenie długotrwałe (kilka tygodni) – ryzyko powikłań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8889910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705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/>
              <a:t>MAPY MIKROBIOLOGICZNE DLA CELÓW TERAPEUTYCZNYCH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Przygotowywana przynajmniej raz w roku</a:t>
            </a:r>
          </a:p>
          <a:p>
            <a:r>
              <a:rPr lang="pl-PL" dirty="0" smtClean="0"/>
              <a:t>Na podstawie wyników badań uzyskiwanych z diagnostyki mikrobiologicznej zakażeń </a:t>
            </a:r>
          </a:p>
          <a:p>
            <a:r>
              <a:rPr lang="pl-PL" dirty="0"/>
              <a:t>Identyfikacja szczepów co do gatunku </a:t>
            </a:r>
          </a:p>
          <a:p>
            <a:r>
              <a:rPr lang="pl-PL" dirty="0" smtClean="0"/>
              <a:t>Wiarygodność wyników – minimum 30 </a:t>
            </a:r>
            <a:r>
              <a:rPr lang="pl-PL" dirty="0" err="1" smtClean="0"/>
              <a:t>izolatów</a:t>
            </a:r>
            <a:r>
              <a:rPr lang="pl-PL" dirty="0" smtClean="0"/>
              <a:t> danego szczepu</a:t>
            </a:r>
          </a:p>
          <a:p>
            <a:r>
              <a:rPr lang="pl-PL" dirty="0" smtClean="0"/>
              <a:t>Raportuje </a:t>
            </a:r>
            <a:r>
              <a:rPr lang="pl-PL" dirty="0" err="1" smtClean="0"/>
              <a:t>lekowrażliwość</a:t>
            </a:r>
            <a:r>
              <a:rPr lang="pl-PL" dirty="0" smtClean="0"/>
              <a:t> szczepów oznaczaną i interpretowaną zgodnie z EUCAST i KORLD - antybiogram</a:t>
            </a:r>
          </a:p>
        </p:txBody>
      </p:sp>
    </p:spTree>
    <p:extLst>
      <p:ext uri="{BB962C8B-B14F-4D97-AF65-F5344CB8AC3E}">
        <p14:creationId xmlns:p14="http://schemas.microsoft.com/office/powerpoint/2010/main" val="109431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/>
              <a:t>MAPY MIKROBIOLOGICZNE DLA CELÓW TERAPEUTYCZNYCH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Interpretacja kliniczna </a:t>
            </a:r>
            <a:r>
              <a:rPr lang="pl-PL" dirty="0" err="1" smtClean="0"/>
              <a:t>lekowrażliwości</a:t>
            </a:r>
            <a:r>
              <a:rPr lang="pl-PL" dirty="0" smtClean="0"/>
              <a:t> do terapii empirycznej:</a:t>
            </a:r>
          </a:p>
          <a:p>
            <a:pPr>
              <a:buFontTx/>
              <a:buChar char="-"/>
            </a:pPr>
            <a:r>
              <a:rPr lang="pl-PL" dirty="0" smtClean="0"/>
              <a:t>Do zalecenia stosowania antybiotyku do terapii empirycznej odsetek szczepów wrażliwych nie powinien być mniejszy niż 70%</a:t>
            </a:r>
          </a:p>
          <a:p>
            <a:pPr>
              <a:buFontTx/>
              <a:buChar char="-"/>
            </a:pPr>
            <a:r>
              <a:rPr lang="pl-PL" dirty="0" smtClean="0"/>
              <a:t>Dla ZUM – nie mniejszy niż 80%</a:t>
            </a:r>
          </a:p>
          <a:p>
            <a:pPr>
              <a:buFontTx/>
              <a:buChar char="-"/>
            </a:pPr>
            <a:r>
              <a:rPr lang="pl-PL" dirty="0" smtClean="0"/>
              <a:t>Dla zapaleń płuc na OIT (VAP) – w przypadku pałeczek Gram (-) – nie mniejszy niż 90%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71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/>
          </p:nvPr>
        </p:nvGraphicFramePr>
        <p:xfrm>
          <a:off x="1141413" y="2249488"/>
          <a:ext cx="9906000" cy="354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208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</a:t>
            </a:r>
            <a:r>
              <a:rPr lang="pl-PL" dirty="0" smtClean="0"/>
              <a:t>ZAKAŻEŃ – </a:t>
            </a:r>
            <a:br>
              <a:rPr lang="pl-PL" dirty="0" smtClean="0"/>
            </a:br>
            <a:r>
              <a:rPr lang="pl-PL" dirty="0" smtClean="0"/>
              <a:t>leczenie celowane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Wybór leku zgodnie z antybiogramem nie musi gwarantować skuteczności klinicznej</a:t>
            </a:r>
          </a:p>
          <a:p>
            <a:pPr>
              <a:buFontTx/>
              <a:buChar char="-"/>
            </a:pPr>
            <a:r>
              <a:rPr lang="pl-PL" dirty="0" smtClean="0"/>
              <a:t>Brak penetracji do miejsca zakażenia (np. </a:t>
            </a:r>
            <a:r>
              <a:rPr lang="pl-PL" dirty="0" err="1" smtClean="0"/>
              <a:t>kolistyna</a:t>
            </a:r>
            <a:r>
              <a:rPr lang="pl-PL" dirty="0" smtClean="0"/>
              <a:t>)</a:t>
            </a:r>
          </a:p>
          <a:p>
            <a:pPr>
              <a:buFontTx/>
              <a:buChar char="-"/>
            </a:pPr>
            <a:r>
              <a:rPr lang="pl-PL" dirty="0" smtClean="0"/>
              <a:t>Niewłaściwy sposób podawania antybiotyków</a:t>
            </a:r>
          </a:p>
          <a:p>
            <a:pPr>
              <a:buFontTx/>
              <a:buChar char="-"/>
            </a:pPr>
            <a:r>
              <a:rPr lang="pl-PL" dirty="0" smtClean="0"/>
              <a:t>Nieprawidłowe dawkowanie</a:t>
            </a:r>
          </a:p>
          <a:p>
            <a:pPr>
              <a:buFontTx/>
              <a:buChar char="-"/>
            </a:pPr>
            <a:r>
              <a:rPr lang="pl-PL" dirty="0" smtClean="0"/>
              <a:t>Niechęć do stosowania terapii skojarzonej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84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LECZENIE WYBRANYCH ZAKAŻEŃ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Błędy antybiotykoterapii:</a:t>
            </a:r>
          </a:p>
          <a:p>
            <a:pPr>
              <a:buFontTx/>
              <a:buChar char="-"/>
            </a:pPr>
            <a:r>
              <a:rPr lang="pl-PL" dirty="0" smtClean="0"/>
              <a:t>Niewłaściwa identyfikacja czynnika etiologicznego – zakażenia wirusowe (selekcja szczepów opornych wśród flory fizjologicznej), oporność danego patogenu na stosowany antybiotyk (selekcja szczepów opornych)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086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mka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TM03457475[[fn=Ramka]]</Template>
  <TotalTime>16</TotalTime>
  <Words>1786</Words>
  <Application>Microsoft Office PowerPoint</Application>
  <PresentationFormat>Panoramiczny</PresentationFormat>
  <Paragraphs>230</Paragraphs>
  <Slides>45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48" baseType="lpstr">
      <vt:lpstr>Corbel</vt:lpstr>
      <vt:lpstr>Wingdings 2</vt:lpstr>
      <vt:lpstr>Ramka</vt:lpstr>
      <vt:lpstr>LECZENIE WYBRANYCH ZAKAŻEŃ </vt:lpstr>
      <vt:lpstr>LECZENIE WYBRANYCH ZAKAŻEŃ </vt:lpstr>
      <vt:lpstr>LECZENIE WYBRANYCH ZAKAŻEŃ </vt:lpstr>
      <vt:lpstr>LECZENIE WYBRANYCH ZAKAŻEŃ </vt:lpstr>
      <vt:lpstr>MAPY MIKROBIOLOGICZNE DLA CELÓW TERAPEUTYCZNYCH</vt:lpstr>
      <vt:lpstr>MAPY MIKROBIOLOGICZNE DLA CELÓW TERAPEUTYCZNYCH</vt:lpstr>
      <vt:lpstr>Prezentacja programu PowerPoint</vt:lpstr>
      <vt:lpstr>LECZENIE WYBRANYCH ZAKAŻEŃ –  leczenie celowane</vt:lpstr>
      <vt:lpstr>LECZENIE WYBRANYCH ZAKAŻEŃ</vt:lpstr>
      <vt:lpstr>Prezentacja programu PowerPoint</vt:lpstr>
      <vt:lpstr>LECZENIE WYBRANYCH ZAKAŻEŃ</vt:lpstr>
      <vt:lpstr>LECZENIE WYBRANYCH ZAKAŻEŃ </vt:lpstr>
      <vt:lpstr>LECZENIE WYBRANYCH ZAKAŻEŃ </vt:lpstr>
      <vt:lpstr>ZAKAŻENIA POZASZPITALNE ZAPALENIE PŁUC</vt:lpstr>
      <vt:lpstr>ZAKAŻENIA POZASZPITALNE ZAPALENIE PŁUC</vt:lpstr>
      <vt:lpstr>ZAKAŻENIA POZASZPITALNE ZAPALENIE PŁUC</vt:lpstr>
      <vt:lpstr>ZAKAŻENIA POZASZPITALNE ZAPALENIE PŁUC</vt:lpstr>
      <vt:lpstr>ZAKAŻENIA POZASZPITALNE ZAPALENIE PŁUC</vt:lpstr>
      <vt:lpstr>ZAKAŻENIA POZASZPITALNE ZAPALENIE PŁUC</vt:lpstr>
      <vt:lpstr>ZAKAŻENIA POZASZPITALNE ZAOSTRZENIE POCHP</vt:lpstr>
      <vt:lpstr>ZAKAŻENIA POZASZPITALNE ZAOSTRZENIE POCHP</vt:lpstr>
      <vt:lpstr>ZAKAŻENIA POZASZPITALNE  ZUM   ZASADY LECZENIA</vt:lpstr>
      <vt:lpstr>ZAKAŻENIA POZASZPITALNE   NIEPOWIKŁANE ZUM   </vt:lpstr>
      <vt:lpstr>ZAKAŻENIA POZASZPITALNE   NIEPOWIKŁANE ZUM   </vt:lpstr>
      <vt:lpstr>ZAKAŻENIA POZASZPITALNE   POWIKŁANE ZUM   </vt:lpstr>
      <vt:lpstr>ZAKAŻENIA POZASZPITALNE   ODMIEDNICZKOWE ZAPALENIE NEREK  </vt:lpstr>
      <vt:lpstr>ZAKAŻENIA POZASZPITALNE   ODMIEDNICZKOWE ZAPALENIE NEREK</vt:lpstr>
      <vt:lpstr>ZAKAŻENIA POZASZPITALNE   ODMIEDNICZKOWE ZAPALENIE NEREK</vt:lpstr>
      <vt:lpstr>ZAKAŻENIA POZASZPITALNE   BEZOBJAWOWA BAKTERIURIA</vt:lpstr>
      <vt:lpstr>ZAKAŻENIA POZASZPITALNE   ZUM W CIĄŻY</vt:lpstr>
      <vt:lpstr>ZAKAŻENIA POZASZPITALNE   ZUM W CIĄŻY</vt:lpstr>
      <vt:lpstr>ZAKAŻENIA POZASZPITALNE   ZAPALENIE OTRZEWNEJ</vt:lpstr>
      <vt:lpstr>ZAKAŻENIA POZASZPITALNE   ZAPALENIE OTRZEWNEJ</vt:lpstr>
      <vt:lpstr>ZAKAŻENIA POZASZPITALNE   PODEJRZENIE SEPSY W SOR</vt:lpstr>
      <vt:lpstr>ZAKAŻENIA POZASZPITALNE   ZŁAMANIE OTWARTE W SOR</vt:lpstr>
      <vt:lpstr>ZAKAŻENIA SZPITALNE   ZAKAŻENIE DRÓG MOCZOWYCH ZWIĄZANE Z CEWNIKIEM</vt:lpstr>
      <vt:lpstr>WSKAZANIA DO CEWNIKOWANIA</vt:lpstr>
      <vt:lpstr>ZAKAŻENIA SZPITALNE   ZAKAŻENIE DRÓG MOCZOWYCH ZWIĄZANE Z CEWNIKIEM</vt:lpstr>
      <vt:lpstr>ZAKAŻENIA ZWIĄZANE Z LINIĄ NACZYNIOWĄ OBWODOWĄ</vt:lpstr>
      <vt:lpstr>ZAKAŻENIA ZWIĄZANE Z LINIĄ NACZYNIOWĄ OBWODOWĄ</vt:lpstr>
      <vt:lpstr>ZAKAŻENIA ZWIĄZANE Z LINIĄ NACZYNIOWĄ OBWODOWĄ</vt:lpstr>
      <vt:lpstr>ZAKAŻENIA ZWIĄZANE Z LINIĄ NACZYNIOWĄ  CENTRALNĄ</vt:lpstr>
      <vt:lpstr>Bakteriemia MSSA / MRSA</vt:lpstr>
      <vt:lpstr>Bakteriemia MSSA / MRSA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Karolina</dc:creator>
  <cp:lastModifiedBy>Karolina</cp:lastModifiedBy>
  <cp:revision>4</cp:revision>
  <dcterms:created xsi:type="dcterms:W3CDTF">2018-10-28T07:01:43Z</dcterms:created>
  <dcterms:modified xsi:type="dcterms:W3CDTF">2018-10-28T10:24:19Z</dcterms:modified>
</cp:coreProperties>
</file>